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3"/>
  </p:notesMasterIdLst>
  <p:handoutMasterIdLst>
    <p:handoutMasterId r:id="rId14"/>
  </p:handoutMasterIdLst>
  <p:sldIdLst>
    <p:sldId id="264" r:id="rId3"/>
    <p:sldId id="280" r:id="rId4"/>
    <p:sldId id="293" r:id="rId5"/>
    <p:sldId id="284" r:id="rId6"/>
    <p:sldId id="288" r:id="rId7"/>
    <p:sldId id="291" r:id="rId8"/>
    <p:sldId id="286" r:id="rId9"/>
    <p:sldId id="283" r:id="rId10"/>
    <p:sldId id="292" r:id="rId11"/>
    <p:sldId id="282" r:id="rId12"/>
  </p:sldIdLst>
  <p:sldSz cx="9906000" cy="6858000" type="A4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CC"/>
    <a:srgbClr val="6600FF"/>
    <a:srgbClr val="000066"/>
    <a:srgbClr val="B1A9CF"/>
    <a:srgbClr val="009999"/>
    <a:srgbClr val="FF6633"/>
    <a:srgbClr val="F8F8F8"/>
    <a:srgbClr val="FFFF99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73" autoAdjust="0"/>
    <p:restoredTop sz="90148" autoAdjust="0"/>
  </p:normalViewPr>
  <p:slideViewPr>
    <p:cSldViewPr>
      <p:cViewPr>
        <p:scale>
          <a:sx n="100" d="100"/>
          <a:sy n="100" d="100"/>
        </p:scale>
        <p:origin x="-162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11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 altLang="ja-JP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 altLang="ja-JP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 altLang="ja-JP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AB56728A-7A2E-4BEB-9AF7-C1E27812FCB0}" type="slidenum">
              <a:rPr lang="ja-JP" altLang="en-US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31524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ja-JP" dirty="0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443A8AD-1095-4175-9A1D-BAAEA770072A}" type="slidenum">
              <a:rPr lang="ja-JP" altLang="en-US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2618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28DF13-EFF5-465F-B9BA-43301C047B06}" type="slidenum">
              <a:rPr lang="ja-JP" altLang="en-US"/>
              <a:pPr/>
              <a:t>1</a:t>
            </a:fld>
            <a:endParaRPr lang="en-US" altLang="ja-JP" dirty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3A8AD-1095-4175-9A1D-BAAEA770072A}" type="slidenum">
              <a:rPr lang="ja-JP" altLang="en-US" smtClean="0"/>
              <a:pPr/>
              <a:t>10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326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3A8AD-1095-4175-9A1D-BAAEA770072A}" type="slidenum">
              <a:rPr lang="ja-JP" altLang="en-US" smtClean="0"/>
              <a:pPr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326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3A8AD-1095-4175-9A1D-BAAEA770072A}" type="slidenum">
              <a:rPr lang="ja-JP" altLang="en-US" smtClean="0"/>
              <a:pPr/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326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3A8AD-1095-4175-9A1D-BAAEA770072A}" type="slidenum">
              <a:rPr lang="ja-JP" altLang="en-US" smtClean="0"/>
              <a:pPr/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326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3A8AD-1095-4175-9A1D-BAAEA770072A}" type="slidenum">
              <a:rPr lang="ja-JP" altLang="en-US" smtClean="0"/>
              <a:pPr/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326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3A8AD-1095-4175-9A1D-BAAEA770072A}" type="slidenum">
              <a:rPr lang="ja-JP" altLang="en-US" smtClean="0"/>
              <a:pPr/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326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3A8AD-1095-4175-9A1D-BAAEA770072A}" type="slidenum">
              <a:rPr lang="ja-JP" altLang="en-US" smtClean="0"/>
              <a:pPr/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326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3A8AD-1095-4175-9A1D-BAAEA770072A}" type="slidenum">
              <a:rPr lang="ja-JP" altLang="en-US" smtClean="0"/>
              <a:pPr/>
              <a:t>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326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3A8AD-1095-4175-9A1D-BAAEA770072A}" type="slidenum">
              <a:rPr lang="ja-JP" altLang="en-US" smtClean="0"/>
              <a:pPr/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326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491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ja-JP" altLang="en-US" sz="2400" dirty="0">
                <a:latin typeface="Times New Roman" pitchFamily="18" charset="0"/>
              </a:endParaRPr>
            </a:p>
          </p:txBody>
        </p:sp>
        <p:sp>
          <p:nvSpPr>
            <p:cNvPr id="4915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en-US" sz="2400" dirty="0">
                <a:latin typeface="Times New Roman" pitchFamily="18" charset="0"/>
              </a:endParaRPr>
            </a:p>
          </p:txBody>
        </p:sp>
        <p:grpSp>
          <p:nvGrpSpPr>
            <p:cNvPr id="4915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915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4915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4916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4916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4916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4916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4916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916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917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F25DCF2-D8BB-4094-94CF-D9C0C1BEFB20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491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19450" y="1828800"/>
            <a:ext cx="652145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491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19450" y="4267200"/>
            <a:ext cx="652145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04A140-65A3-49A3-9380-20363CDA78FC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1467369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457200"/>
            <a:ext cx="222885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457200"/>
            <a:ext cx="653415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1DE94F-48CB-4720-BD75-67EE94B3AC19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3107544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15400" cy="13716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981200"/>
            <a:ext cx="4381500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381500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1C423D41-3B01-4FE1-8690-47C1E9C057F7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2183543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タイトル、テキスト、クリップ アー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15400" cy="13716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981200"/>
            <a:ext cx="4381500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29200" y="1981200"/>
            <a:ext cx="4381500" cy="3886200"/>
          </a:xfrm>
        </p:spPr>
        <p:txBody>
          <a:bodyPr/>
          <a:lstStyle/>
          <a:p>
            <a:r>
              <a:rPr lang="ja-JP" altLang="en-US" dirty="0" smtClean="0"/>
              <a:t>アイコンをクリックしてクリップ アートを追加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F70696C0-7EBE-4D6F-9111-7B4F1CC1ADDD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2481966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15400" cy="13716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95300" y="1981200"/>
            <a:ext cx="4381500" cy="3886200"/>
          </a:xfrm>
        </p:spPr>
        <p:txBody>
          <a:bodyPr/>
          <a:lstStyle/>
          <a:p>
            <a:r>
              <a:rPr lang="ja-JP" altLang="en-US" dirty="0" smtClean="0"/>
              <a:t>アイコンをクリックしてクリップ アートを追加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0" y="1981200"/>
            <a:ext cx="4381500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9B475416-1BAA-4DA8-B7DE-CC91FCF4BA9C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125962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EA9FA1-465B-4690-ABE5-73CC86A68D38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9556372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D082A5-66A0-475C-85CA-87F947D03122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1007298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81200"/>
            <a:ext cx="43815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3815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CB35D1-028C-463D-A4A0-8262D70393A7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2235458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8A2FCE-5B41-47BA-A35F-CFC60CC5A619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790558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8B8C3A-AA6C-42DC-8384-2DA18AE949C8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10962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94D25-58B9-428F-A1E9-BB26ACA4B2D5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2954862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A9F996-D543-4A41-B68E-AA583F741509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5973776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4755B3-7FC9-4BDF-BE12-098D0AE9F4EE}" type="slidenum">
              <a:rPr lang="ja-JP" altLang="en-US"/>
              <a:pPr/>
              <a:t>‹#›</a:t>
            </a:fld>
            <a:endParaRPr lang="en-US" altLang="ja-JP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4804671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ja-JP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C902BD4A-3021-4202-A674-0E2BB5C9806D}" type="slidenum">
              <a:rPr lang="ja-JP" altLang="en-US"/>
              <a:pPr/>
              <a:t>‹#›</a:t>
            </a:fld>
            <a:endParaRPr lang="en-US" altLang="ja-JP" dirty="0"/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ja-JP" altLang="en-US" sz="2400" dirty="0">
                <a:latin typeface="Times New Roman" pitchFamily="18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en-US" sz="2400" dirty="0">
                <a:latin typeface="Times New Roman" pitchFamily="18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en-US" dirty="0">
                <a:solidFill>
                  <a:schemeClr val="hlink"/>
                </a:solidFill>
              </a:endParaRPr>
            </a:p>
          </p:txBody>
        </p:sp>
        <p:sp>
          <p:nvSpPr>
            <p:cNvPr id="481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en-US" dirty="0">
                <a:solidFill>
                  <a:schemeClr val="hlink"/>
                </a:solidFill>
              </a:endParaRPr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en-US" dirty="0">
                <a:solidFill>
                  <a:schemeClr val="hlink"/>
                </a:solidFill>
              </a:endParaRPr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en-US" sz="2400" dirty="0">
                <a:latin typeface="Times New Roman" pitchFamily="18" charset="0"/>
              </a:endParaRPr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481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457200"/>
            <a:ext cx="8915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81200"/>
            <a:ext cx="8915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81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4808" y="1978387"/>
            <a:ext cx="6552728" cy="2000548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sz="4400" dirty="0">
                <a:ea typeface="ＭＳ Ｐゴシック" pitchFamily="50" charset="-128"/>
              </a:rPr>
              <a:t>Difference of Limit by reference standard of </a:t>
            </a:r>
            <a:r>
              <a:rPr lang="en-US" altLang="ja-JP" sz="4400" dirty="0" smtClean="0">
                <a:ea typeface="ＭＳ Ｐゴシック" pitchFamily="50" charset="-128"/>
              </a:rPr>
              <a:t>CE</a:t>
            </a:r>
            <a:br>
              <a:rPr lang="en-US" altLang="ja-JP" sz="4400" dirty="0" smtClean="0">
                <a:ea typeface="ＭＳ Ｐゴシック" pitchFamily="50" charset="-128"/>
              </a:rPr>
            </a:br>
            <a:r>
              <a:rPr lang="en-US" altLang="ja-JP" sz="3600" dirty="0" smtClean="0">
                <a:ea typeface="ＭＳ Ｐゴシック" pitchFamily="50" charset="-128"/>
              </a:rPr>
              <a:t>~Conducted </a:t>
            </a:r>
            <a:r>
              <a:rPr lang="en-US" altLang="ja-JP" sz="3600" dirty="0" smtClean="0">
                <a:ea typeface="ＭＳ Ｐゴシック" pitchFamily="50" charset="-128"/>
              </a:rPr>
              <a:t>Emission~</a:t>
            </a:r>
            <a:endParaRPr lang="ja-JP" altLang="en-US" sz="3600" dirty="0">
              <a:ea typeface="ＭＳ Ｐゴシック" pitchFamily="50" charset="-128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3320" y="-4093"/>
            <a:ext cx="2025228" cy="67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3320" y="-4093"/>
            <a:ext cx="2025228" cy="67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正方形/長方形 3"/>
          <p:cNvSpPr/>
          <p:nvPr/>
        </p:nvSpPr>
        <p:spPr>
          <a:xfrm>
            <a:off x="488504" y="620688"/>
            <a:ext cx="25987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/>
              <a:t>Summary</a:t>
            </a:r>
            <a:endParaRPr kumimoji="1" lang="en-US" altLang="ja-JP" sz="4400" dirty="0">
              <a:solidFill>
                <a:srgbClr val="000066"/>
              </a:solidFill>
              <a:ea typeface="ＭＳ Ｐゴシック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584" y="-44188"/>
            <a:ext cx="51816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573380" y="1374306"/>
            <a:ext cx="92851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400" dirty="0"/>
          </a:p>
          <a:p>
            <a:r>
              <a:rPr lang="en-US" altLang="ja-JP" sz="2400" dirty="0" smtClean="0"/>
              <a:t>-The limit </a:t>
            </a:r>
            <a:r>
              <a:rPr lang="en-US" altLang="ja-JP" sz="2400" dirty="0"/>
              <a:t>values </a:t>
            </a:r>
            <a:r>
              <a:rPr lang="en-US" altLang="ja-JP" sz="2400" dirty="0" smtClean="0"/>
              <a:t>is different </a:t>
            </a:r>
            <a:r>
              <a:rPr lang="en-US" altLang="ja-JP" sz="2400" dirty="0" smtClean="0"/>
              <a:t>depending </a:t>
            </a:r>
            <a:r>
              <a:rPr lang="en-US" altLang="ja-JP" sz="2400" dirty="0"/>
              <a:t>on customer's equipment and </a:t>
            </a:r>
            <a:r>
              <a:rPr lang="en-US" altLang="ja-JP" sz="2400" dirty="0" smtClean="0"/>
              <a:t>region/country</a:t>
            </a:r>
            <a:r>
              <a:rPr lang="en-US" altLang="ja-JP" sz="2400" dirty="0"/>
              <a:t>.</a:t>
            </a:r>
            <a:br>
              <a:rPr lang="en-US" altLang="ja-JP" sz="2400" dirty="0"/>
            </a:b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en-US" altLang="ja-JP" sz="2400" dirty="0" smtClean="0"/>
              <a:t>-Depending </a:t>
            </a:r>
            <a:r>
              <a:rPr lang="en-US" altLang="ja-JP" sz="2400" dirty="0"/>
              <a:t>on the customer's </a:t>
            </a:r>
            <a:r>
              <a:rPr lang="en-US" altLang="ja-JP" sz="2400" dirty="0" smtClean="0"/>
              <a:t>requirement, to </a:t>
            </a:r>
            <a:r>
              <a:rPr lang="en-US" altLang="ja-JP" sz="2400" dirty="0"/>
              <a:t>add a filter circuit for noise </a:t>
            </a:r>
            <a:r>
              <a:rPr lang="en-US" altLang="ja-JP" sz="2400" dirty="0" smtClean="0"/>
              <a:t>reduction might be necessary.</a:t>
            </a:r>
            <a:endParaRPr lang="en-US" altLang="ja-JP" sz="2400" dirty="0" smtClean="0"/>
          </a:p>
          <a:p>
            <a:r>
              <a:rPr lang="en-US" altLang="ja-JP" sz="2400" dirty="0" smtClean="0"/>
              <a:t>For </a:t>
            </a:r>
            <a:r>
              <a:rPr lang="en-US" altLang="ja-JP" sz="2400" dirty="0"/>
              <a:t>example, </a:t>
            </a:r>
            <a:r>
              <a:rPr lang="en-US" altLang="ja-JP" sz="2400" dirty="0"/>
              <a:t>w</a:t>
            </a:r>
            <a:r>
              <a:rPr lang="en-US" altLang="ja-JP" sz="2400" dirty="0" smtClean="0"/>
              <a:t>hen </a:t>
            </a:r>
            <a:r>
              <a:rPr lang="en-US" altLang="ja-JP" sz="2400" dirty="0" smtClean="0"/>
              <a:t>the </a:t>
            </a:r>
            <a:r>
              <a:rPr lang="en-US" altLang="ja-JP" sz="2400" dirty="0" smtClean="0"/>
              <a:t>customer requests </a:t>
            </a:r>
            <a:r>
              <a:rPr lang="en-US" altLang="ja-JP" sz="2400" dirty="0"/>
              <a:t>class B with </a:t>
            </a:r>
            <a:r>
              <a:rPr lang="en-US" altLang="ja-JP" sz="2400" dirty="0" smtClean="0"/>
              <a:t>Cosel’s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power </a:t>
            </a:r>
            <a:r>
              <a:rPr lang="en-US" altLang="ja-JP" sz="2400" dirty="0" smtClean="0"/>
              <a:t>module.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en-US" altLang="ja-JP" sz="2400" dirty="0" smtClean="0"/>
              <a:t>-When </a:t>
            </a:r>
            <a:r>
              <a:rPr lang="en-US" altLang="ja-JP" sz="2400" dirty="0"/>
              <a:t>some </a:t>
            </a:r>
            <a:r>
              <a:rPr lang="en-US" altLang="ja-JP" sz="2400" dirty="0" smtClean="0"/>
              <a:t>customer </a:t>
            </a:r>
            <a:r>
              <a:rPr lang="en-US" altLang="ja-JP" sz="2400" dirty="0" smtClean="0"/>
              <a:t>has </a:t>
            </a:r>
            <a:r>
              <a:rPr lang="en-US" altLang="ja-JP" sz="2400" dirty="0"/>
              <a:t>trouble with noise, please check the customer's </a:t>
            </a:r>
            <a:r>
              <a:rPr lang="en-US" altLang="ja-JP" sz="2400" dirty="0" smtClean="0"/>
              <a:t>requirement and limit </a:t>
            </a:r>
            <a:r>
              <a:rPr lang="en-US" altLang="ja-JP" sz="2400" dirty="0"/>
              <a:t>value.</a:t>
            </a:r>
          </a:p>
        </p:txBody>
      </p:sp>
    </p:spTree>
    <p:extLst>
      <p:ext uri="{BB962C8B-B14F-4D97-AF65-F5344CB8AC3E}">
        <p14:creationId xmlns:p14="http://schemas.microsoft.com/office/powerpoint/2010/main" val="88310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3320" y="-4093"/>
            <a:ext cx="2025228" cy="67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正方形/長方形 3"/>
          <p:cNvSpPr/>
          <p:nvPr/>
        </p:nvSpPr>
        <p:spPr>
          <a:xfrm>
            <a:off x="488504" y="620688"/>
            <a:ext cx="77155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44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What is </a:t>
            </a:r>
            <a:r>
              <a:rPr lang="en-US" altLang="ja-JP" sz="4400" dirty="0" smtClean="0">
                <a:solidFill>
                  <a:schemeClr val="accent6">
                    <a:lumMod val="75000"/>
                  </a:schemeClr>
                </a:solidFill>
              </a:rPr>
              <a:t>Conducted </a:t>
            </a:r>
            <a:r>
              <a:rPr lang="en-US" altLang="ja-JP" sz="4400" dirty="0" smtClean="0">
                <a:solidFill>
                  <a:schemeClr val="accent6">
                    <a:lumMod val="75000"/>
                  </a:schemeClr>
                </a:solidFill>
              </a:rPr>
              <a:t>Emission?</a:t>
            </a:r>
            <a:endParaRPr kumimoji="1" lang="en-US" altLang="ja-JP" sz="44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701" y="1680220"/>
            <a:ext cx="44386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 bwMode="auto">
          <a:xfrm>
            <a:off x="11433720" y="331499"/>
            <a:ext cx="1847293" cy="936104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517476" y="2420888"/>
            <a:ext cx="9117180" cy="3824009"/>
            <a:chOff x="286398" y="2237075"/>
            <a:chExt cx="9117180" cy="3824009"/>
          </a:xfrm>
        </p:grpSpPr>
        <p:pic>
          <p:nvPicPr>
            <p:cNvPr id="16" name="図 1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398" y="2237075"/>
              <a:ext cx="9117180" cy="3824009"/>
            </a:xfrm>
            <a:prstGeom prst="rect">
              <a:avLst/>
            </a:prstGeom>
            <a:noFill/>
            <a:ln w="47625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" name="グループ化 16"/>
            <p:cNvGrpSpPr/>
            <p:nvPr/>
          </p:nvGrpSpPr>
          <p:grpSpPr>
            <a:xfrm>
              <a:off x="2360712" y="3429000"/>
              <a:ext cx="2880320" cy="1944216"/>
              <a:chOff x="2360712" y="3429000"/>
              <a:chExt cx="2880320" cy="1800200"/>
            </a:xfrm>
          </p:grpSpPr>
          <p:cxnSp>
            <p:nvCxnSpPr>
              <p:cNvPr id="30" name="直線コネクタ 29"/>
              <p:cNvCxnSpPr/>
              <p:nvPr/>
            </p:nvCxnSpPr>
            <p:spPr bwMode="auto">
              <a:xfrm flipV="1">
                <a:off x="5241032" y="3789040"/>
                <a:ext cx="0" cy="36004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ysDash"/>
                <a:round/>
                <a:headEnd type="oval" w="lg" len="lg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直線コネクタ 30"/>
              <p:cNvCxnSpPr/>
              <p:nvPr/>
            </p:nvCxnSpPr>
            <p:spPr bwMode="auto">
              <a:xfrm flipH="1">
                <a:off x="2360712" y="3429000"/>
                <a:ext cx="2016224" cy="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" name="直線コネクタ 31"/>
              <p:cNvCxnSpPr/>
              <p:nvPr/>
            </p:nvCxnSpPr>
            <p:spPr bwMode="auto">
              <a:xfrm flipH="1">
                <a:off x="2360712" y="4833156"/>
                <a:ext cx="1224136" cy="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直線コネクタ 32"/>
              <p:cNvCxnSpPr/>
              <p:nvPr/>
            </p:nvCxnSpPr>
            <p:spPr bwMode="auto">
              <a:xfrm flipV="1">
                <a:off x="3584848" y="4833156"/>
                <a:ext cx="0" cy="396044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4" name="直線コネクタ 33"/>
              <p:cNvCxnSpPr/>
              <p:nvPr/>
            </p:nvCxnSpPr>
            <p:spPr bwMode="auto">
              <a:xfrm flipH="1">
                <a:off x="3584848" y="5229200"/>
                <a:ext cx="936104" cy="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" name="直線コネクタ 34"/>
              <p:cNvCxnSpPr/>
              <p:nvPr/>
            </p:nvCxnSpPr>
            <p:spPr bwMode="auto">
              <a:xfrm flipV="1">
                <a:off x="5241032" y="4401108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triangl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" name="直線コネクタ 35"/>
              <p:cNvCxnSpPr/>
              <p:nvPr/>
            </p:nvCxnSpPr>
            <p:spPr bwMode="auto">
              <a:xfrm flipV="1">
                <a:off x="2360712" y="3429000"/>
                <a:ext cx="0" cy="1404156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直線コネクタ 36"/>
              <p:cNvCxnSpPr/>
              <p:nvPr/>
            </p:nvCxnSpPr>
            <p:spPr bwMode="auto">
              <a:xfrm flipV="1">
                <a:off x="4376936" y="3429000"/>
                <a:ext cx="0" cy="36004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" name="直線コネクタ 37"/>
              <p:cNvCxnSpPr/>
              <p:nvPr/>
            </p:nvCxnSpPr>
            <p:spPr bwMode="auto">
              <a:xfrm flipH="1">
                <a:off x="4376936" y="3789040"/>
                <a:ext cx="864096" cy="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" name="直線コネクタ 38"/>
              <p:cNvCxnSpPr/>
              <p:nvPr/>
            </p:nvCxnSpPr>
            <p:spPr bwMode="auto">
              <a:xfrm flipV="1">
                <a:off x="4508004" y="4833156"/>
                <a:ext cx="0" cy="396044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0" name="直線コネクタ 39"/>
              <p:cNvCxnSpPr/>
              <p:nvPr/>
            </p:nvCxnSpPr>
            <p:spPr bwMode="auto">
              <a:xfrm flipH="1">
                <a:off x="4520952" y="4833156"/>
                <a:ext cx="720080" cy="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8" name="テキスト ボックス 17"/>
            <p:cNvSpPr txBox="1"/>
            <p:nvPr/>
          </p:nvSpPr>
          <p:spPr>
            <a:xfrm>
              <a:off x="4389884" y="3079993"/>
              <a:ext cx="135520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b="1" dirty="0" smtClean="0"/>
                <a:t>Power supply</a:t>
              </a:r>
              <a:endParaRPr kumimoji="1" lang="ja-JP" altLang="en-US" sz="1200" b="1" dirty="0"/>
            </a:p>
          </p:txBody>
        </p:sp>
        <p:cxnSp>
          <p:nvCxnSpPr>
            <p:cNvPr id="19" name="直線コネクタ 18"/>
            <p:cNvCxnSpPr/>
            <p:nvPr/>
          </p:nvCxnSpPr>
          <p:spPr bwMode="auto">
            <a:xfrm flipV="1">
              <a:off x="2504728" y="3263838"/>
              <a:ext cx="0" cy="86724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直線コネクタ 19"/>
            <p:cNvCxnSpPr/>
            <p:nvPr/>
          </p:nvCxnSpPr>
          <p:spPr bwMode="auto">
            <a:xfrm flipV="1">
              <a:off x="3944888" y="3789040"/>
              <a:ext cx="0" cy="100811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直線コネクタ 20"/>
            <p:cNvCxnSpPr/>
            <p:nvPr/>
          </p:nvCxnSpPr>
          <p:spPr bwMode="auto">
            <a:xfrm flipV="1">
              <a:off x="5385048" y="3789039"/>
              <a:ext cx="0" cy="36004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FF"/>
              </a:solidFill>
              <a:prstDash val="sysDash"/>
              <a:round/>
              <a:headEnd type="oval" w="lg" len="lg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直線コネクタ 21"/>
            <p:cNvCxnSpPr/>
            <p:nvPr/>
          </p:nvCxnSpPr>
          <p:spPr bwMode="auto">
            <a:xfrm flipH="1">
              <a:off x="2504728" y="3284984"/>
              <a:ext cx="1944216" cy="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線コネクタ 22"/>
            <p:cNvCxnSpPr/>
            <p:nvPr/>
          </p:nvCxnSpPr>
          <p:spPr bwMode="auto">
            <a:xfrm flipH="1">
              <a:off x="2504728" y="4221088"/>
              <a:ext cx="1800200" cy="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線コネクタ 23"/>
            <p:cNvCxnSpPr/>
            <p:nvPr/>
          </p:nvCxnSpPr>
          <p:spPr bwMode="auto">
            <a:xfrm flipV="1">
              <a:off x="5457056" y="4365104"/>
              <a:ext cx="0" cy="432048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直線コネクタ 24"/>
            <p:cNvCxnSpPr/>
            <p:nvPr/>
          </p:nvCxnSpPr>
          <p:spPr bwMode="auto">
            <a:xfrm flipV="1">
              <a:off x="4483274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直線コネクタ 25"/>
            <p:cNvCxnSpPr/>
            <p:nvPr/>
          </p:nvCxnSpPr>
          <p:spPr bwMode="auto">
            <a:xfrm flipH="1">
              <a:off x="4530502" y="3717032"/>
              <a:ext cx="864096" cy="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線コネクタ 26"/>
            <p:cNvCxnSpPr/>
            <p:nvPr/>
          </p:nvCxnSpPr>
          <p:spPr bwMode="auto">
            <a:xfrm flipH="1">
              <a:off x="3977655" y="4789995"/>
              <a:ext cx="1479401" cy="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線コネクタ 27"/>
            <p:cNvCxnSpPr/>
            <p:nvPr/>
          </p:nvCxnSpPr>
          <p:spPr bwMode="auto">
            <a:xfrm flipV="1">
              <a:off x="4304928" y="3861048"/>
              <a:ext cx="0" cy="36004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直線コネクタ 28"/>
            <p:cNvCxnSpPr/>
            <p:nvPr/>
          </p:nvCxnSpPr>
          <p:spPr bwMode="auto">
            <a:xfrm flipH="1">
              <a:off x="3944888" y="3789039"/>
              <a:ext cx="360040" cy="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テキスト ボックス 2"/>
          <p:cNvSpPr txBox="1"/>
          <p:nvPr/>
        </p:nvSpPr>
        <p:spPr>
          <a:xfrm>
            <a:off x="1750418" y="2979450"/>
            <a:ext cx="1455214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Power cable</a:t>
            </a:r>
            <a:endParaRPr kumimoji="1" lang="ja-JP" altLang="en-US" sz="1400" b="1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128464" y="5644799"/>
            <a:ext cx="2463326" cy="10572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0454" y="6004624"/>
            <a:ext cx="372950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Common mode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1404" y="6292656"/>
            <a:ext cx="372950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33CC"/>
                </a:solidFill>
              </a:rPr>
              <a:t>Normal mode</a:t>
            </a:r>
            <a:endParaRPr kumimoji="1" lang="ja-JP" altLang="en-US" b="1" dirty="0">
              <a:solidFill>
                <a:srgbClr val="0033CC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7312" y="5688847"/>
            <a:ext cx="372950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Conductive noise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6242" y="5908309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smtClean="0"/>
              <a:t>{</a:t>
            </a:r>
            <a:endParaRPr kumimoji="1" lang="ja-JP" altLang="en-US" sz="4400" dirty="0"/>
          </a:p>
        </p:txBody>
      </p:sp>
      <p:sp>
        <p:nvSpPr>
          <p:cNvPr id="8" name="円/楕円 7"/>
          <p:cNvSpPr/>
          <p:nvPr/>
        </p:nvSpPr>
        <p:spPr bwMode="auto">
          <a:xfrm>
            <a:off x="3023838" y="3461639"/>
            <a:ext cx="360040" cy="1512169"/>
          </a:xfrm>
          <a:prstGeom prst="ellips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6496" y="1412435"/>
            <a:ext cx="8903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Conducted emissions are electromagnetic energy created by a device and transmitted </a:t>
            </a:r>
            <a:r>
              <a:rPr kumimoji="1" lang="en-US" altLang="ja-JP" sz="2000" dirty="0" smtClean="0"/>
              <a:t>in </a:t>
            </a:r>
            <a:r>
              <a:rPr kumimoji="1" lang="en-US" altLang="ja-JP" sz="2000" dirty="0"/>
              <a:t>the form of an electrical current through its power cord. </a:t>
            </a:r>
          </a:p>
          <a:p>
            <a:r>
              <a:rPr kumimoji="1" lang="en-US" altLang="ja-JP" sz="2000" dirty="0"/>
              <a:t>This can potentially cause problems since power cords are connected to the entire power distribution network.</a:t>
            </a:r>
            <a:endParaRPr kumimoji="1"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198255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3320" y="-4093"/>
            <a:ext cx="2025228" cy="67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正方形/長方形 3"/>
          <p:cNvSpPr/>
          <p:nvPr/>
        </p:nvSpPr>
        <p:spPr>
          <a:xfrm>
            <a:off x="488504" y="620688"/>
            <a:ext cx="85972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How</a:t>
            </a:r>
            <a:r>
              <a:rPr kumimoji="1" lang="en-US" altLang="ja-JP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is 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</a:rPr>
              <a:t>Conducted Emission measured ?</a:t>
            </a:r>
            <a:endParaRPr kumimoji="1" lang="en-US" altLang="ja-JP" sz="36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701" y="1680220"/>
            <a:ext cx="44386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 bwMode="auto">
          <a:xfrm>
            <a:off x="11433720" y="331499"/>
            <a:ext cx="1847293" cy="936104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517476" y="2420888"/>
            <a:ext cx="9117180" cy="3824009"/>
            <a:chOff x="286398" y="2237075"/>
            <a:chExt cx="9117180" cy="3824009"/>
          </a:xfrm>
        </p:grpSpPr>
        <p:pic>
          <p:nvPicPr>
            <p:cNvPr id="16" name="図 1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398" y="2237075"/>
              <a:ext cx="9117180" cy="3824009"/>
            </a:xfrm>
            <a:prstGeom prst="rect">
              <a:avLst/>
            </a:prstGeom>
            <a:noFill/>
            <a:ln w="47625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" name="グループ化 16"/>
            <p:cNvGrpSpPr/>
            <p:nvPr/>
          </p:nvGrpSpPr>
          <p:grpSpPr>
            <a:xfrm>
              <a:off x="2360712" y="3429000"/>
              <a:ext cx="2880320" cy="1944216"/>
              <a:chOff x="2360712" y="3429000"/>
              <a:chExt cx="2880320" cy="1800200"/>
            </a:xfrm>
          </p:grpSpPr>
          <p:cxnSp>
            <p:nvCxnSpPr>
              <p:cNvPr id="30" name="直線コネクタ 29"/>
              <p:cNvCxnSpPr/>
              <p:nvPr/>
            </p:nvCxnSpPr>
            <p:spPr bwMode="auto">
              <a:xfrm flipV="1">
                <a:off x="5241032" y="3789040"/>
                <a:ext cx="0" cy="36004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ysDash"/>
                <a:round/>
                <a:headEnd type="oval" w="lg" len="lg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直線コネクタ 30"/>
              <p:cNvCxnSpPr/>
              <p:nvPr/>
            </p:nvCxnSpPr>
            <p:spPr bwMode="auto">
              <a:xfrm flipH="1">
                <a:off x="2360712" y="3429000"/>
                <a:ext cx="2016224" cy="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" name="直線コネクタ 31"/>
              <p:cNvCxnSpPr/>
              <p:nvPr/>
            </p:nvCxnSpPr>
            <p:spPr bwMode="auto">
              <a:xfrm flipH="1">
                <a:off x="2360712" y="4833156"/>
                <a:ext cx="1224136" cy="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直線コネクタ 32"/>
              <p:cNvCxnSpPr/>
              <p:nvPr/>
            </p:nvCxnSpPr>
            <p:spPr bwMode="auto">
              <a:xfrm flipV="1">
                <a:off x="3584848" y="4833156"/>
                <a:ext cx="0" cy="396044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4" name="直線コネクタ 33"/>
              <p:cNvCxnSpPr/>
              <p:nvPr/>
            </p:nvCxnSpPr>
            <p:spPr bwMode="auto">
              <a:xfrm flipH="1">
                <a:off x="3584848" y="5229200"/>
                <a:ext cx="936104" cy="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" name="直線コネクタ 34"/>
              <p:cNvCxnSpPr/>
              <p:nvPr/>
            </p:nvCxnSpPr>
            <p:spPr bwMode="auto">
              <a:xfrm flipV="1">
                <a:off x="5241032" y="4401108"/>
                <a:ext cx="0" cy="432048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triangl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" name="直線コネクタ 35"/>
              <p:cNvCxnSpPr/>
              <p:nvPr/>
            </p:nvCxnSpPr>
            <p:spPr bwMode="auto">
              <a:xfrm flipV="1">
                <a:off x="2360712" y="3429000"/>
                <a:ext cx="0" cy="1404156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直線コネクタ 36"/>
              <p:cNvCxnSpPr/>
              <p:nvPr/>
            </p:nvCxnSpPr>
            <p:spPr bwMode="auto">
              <a:xfrm flipV="1">
                <a:off x="4376936" y="3429000"/>
                <a:ext cx="0" cy="36004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" name="直線コネクタ 37"/>
              <p:cNvCxnSpPr/>
              <p:nvPr/>
            </p:nvCxnSpPr>
            <p:spPr bwMode="auto">
              <a:xfrm flipH="1">
                <a:off x="4376936" y="3789040"/>
                <a:ext cx="864096" cy="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" name="直線コネクタ 38"/>
              <p:cNvCxnSpPr/>
              <p:nvPr/>
            </p:nvCxnSpPr>
            <p:spPr bwMode="auto">
              <a:xfrm flipV="1">
                <a:off x="4508004" y="4833156"/>
                <a:ext cx="0" cy="396044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0" name="直線コネクタ 39"/>
              <p:cNvCxnSpPr/>
              <p:nvPr/>
            </p:nvCxnSpPr>
            <p:spPr bwMode="auto">
              <a:xfrm flipH="1">
                <a:off x="4520952" y="4833156"/>
                <a:ext cx="720080" cy="0"/>
              </a:xfrm>
              <a:prstGeom prst="line">
                <a:avLst/>
              </a:prstGeom>
              <a:solidFill>
                <a:schemeClr val="accent1"/>
              </a:solidFill>
              <a:ln w="4762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8" name="テキスト ボックス 17"/>
            <p:cNvSpPr txBox="1"/>
            <p:nvPr/>
          </p:nvSpPr>
          <p:spPr>
            <a:xfrm>
              <a:off x="4389884" y="3079993"/>
              <a:ext cx="135520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b="1" dirty="0" smtClean="0"/>
                <a:t>Power supply</a:t>
              </a:r>
              <a:endParaRPr kumimoji="1" lang="ja-JP" altLang="en-US" sz="1200" b="1" dirty="0"/>
            </a:p>
          </p:txBody>
        </p:sp>
        <p:cxnSp>
          <p:nvCxnSpPr>
            <p:cNvPr id="19" name="直線コネクタ 18"/>
            <p:cNvCxnSpPr/>
            <p:nvPr/>
          </p:nvCxnSpPr>
          <p:spPr bwMode="auto">
            <a:xfrm flipV="1">
              <a:off x="2504728" y="3263838"/>
              <a:ext cx="0" cy="86724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直線コネクタ 19"/>
            <p:cNvCxnSpPr/>
            <p:nvPr/>
          </p:nvCxnSpPr>
          <p:spPr bwMode="auto">
            <a:xfrm flipV="1">
              <a:off x="3944888" y="3789040"/>
              <a:ext cx="0" cy="100811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直線コネクタ 20"/>
            <p:cNvCxnSpPr/>
            <p:nvPr/>
          </p:nvCxnSpPr>
          <p:spPr bwMode="auto">
            <a:xfrm flipV="1">
              <a:off x="5385048" y="3789039"/>
              <a:ext cx="0" cy="36004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FF"/>
              </a:solidFill>
              <a:prstDash val="sysDash"/>
              <a:round/>
              <a:headEnd type="oval" w="lg" len="lg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直線コネクタ 21"/>
            <p:cNvCxnSpPr/>
            <p:nvPr/>
          </p:nvCxnSpPr>
          <p:spPr bwMode="auto">
            <a:xfrm flipH="1">
              <a:off x="2504728" y="3284984"/>
              <a:ext cx="1944216" cy="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線コネクタ 22"/>
            <p:cNvCxnSpPr/>
            <p:nvPr/>
          </p:nvCxnSpPr>
          <p:spPr bwMode="auto">
            <a:xfrm flipH="1">
              <a:off x="2504728" y="4221088"/>
              <a:ext cx="1800200" cy="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線コネクタ 23"/>
            <p:cNvCxnSpPr/>
            <p:nvPr/>
          </p:nvCxnSpPr>
          <p:spPr bwMode="auto">
            <a:xfrm flipV="1">
              <a:off x="5457056" y="4365104"/>
              <a:ext cx="0" cy="432048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直線コネクタ 24"/>
            <p:cNvCxnSpPr/>
            <p:nvPr/>
          </p:nvCxnSpPr>
          <p:spPr bwMode="auto">
            <a:xfrm flipV="1">
              <a:off x="4483274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直線コネクタ 25"/>
            <p:cNvCxnSpPr/>
            <p:nvPr/>
          </p:nvCxnSpPr>
          <p:spPr bwMode="auto">
            <a:xfrm flipH="1">
              <a:off x="4530502" y="3717032"/>
              <a:ext cx="864096" cy="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線コネクタ 26"/>
            <p:cNvCxnSpPr/>
            <p:nvPr/>
          </p:nvCxnSpPr>
          <p:spPr bwMode="auto">
            <a:xfrm flipH="1">
              <a:off x="3977655" y="4789995"/>
              <a:ext cx="1479401" cy="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線コネクタ 27"/>
            <p:cNvCxnSpPr/>
            <p:nvPr/>
          </p:nvCxnSpPr>
          <p:spPr bwMode="auto">
            <a:xfrm flipV="1">
              <a:off x="4304928" y="3861048"/>
              <a:ext cx="0" cy="36004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直線コネクタ 28"/>
            <p:cNvCxnSpPr/>
            <p:nvPr/>
          </p:nvCxnSpPr>
          <p:spPr bwMode="auto">
            <a:xfrm flipH="1">
              <a:off x="3944888" y="3789039"/>
              <a:ext cx="360040" cy="0"/>
            </a:xfrm>
            <a:prstGeom prst="line">
              <a:avLst/>
            </a:prstGeom>
            <a:solidFill>
              <a:schemeClr val="accent1"/>
            </a:solidFill>
            <a:ln w="47625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テキスト ボックス 2"/>
          <p:cNvSpPr txBox="1"/>
          <p:nvPr/>
        </p:nvSpPr>
        <p:spPr>
          <a:xfrm>
            <a:off x="1750418" y="2979450"/>
            <a:ext cx="1455214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Power cable</a:t>
            </a:r>
            <a:endParaRPr kumimoji="1" lang="ja-JP" altLang="en-US" sz="1400" b="1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128464" y="5644799"/>
            <a:ext cx="2463326" cy="10572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0454" y="6004624"/>
            <a:ext cx="372950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Common mode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1404" y="6292656"/>
            <a:ext cx="372950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33CC"/>
                </a:solidFill>
              </a:rPr>
              <a:t>Normal mode</a:t>
            </a:r>
            <a:endParaRPr kumimoji="1" lang="ja-JP" altLang="en-US" b="1" dirty="0">
              <a:solidFill>
                <a:srgbClr val="0033CC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7312" y="5688847"/>
            <a:ext cx="372950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Conductive noise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6242" y="5908309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smtClean="0"/>
              <a:t>{</a:t>
            </a:r>
            <a:endParaRPr kumimoji="1" lang="ja-JP" altLang="en-US" sz="4400" dirty="0"/>
          </a:p>
        </p:txBody>
      </p:sp>
      <p:sp>
        <p:nvSpPr>
          <p:cNvPr id="8" name="円/楕円 7"/>
          <p:cNvSpPr/>
          <p:nvPr/>
        </p:nvSpPr>
        <p:spPr bwMode="auto">
          <a:xfrm>
            <a:off x="3023838" y="3461639"/>
            <a:ext cx="360040" cy="1512169"/>
          </a:xfrm>
          <a:prstGeom prst="ellipse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6496" y="1412435"/>
            <a:ext cx="8903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Interfering voltage that is caused by an </a:t>
            </a:r>
            <a:r>
              <a:rPr kumimoji="1" lang="en-US" altLang="ja-JP" sz="2000" dirty="0"/>
              <a:t>electrical current through its power </a:t>
            </a:r>
            <a:r>
              <a:rPr kumimoji="1" lang="en-US" altLang="ja-JP" sz="2000" dirty="0" smtClean="0"/>
              <a:t>cord, is measured by LISN(Line Impedance Stabilization Network). 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88639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3320" y="-4093"/>
            <a:ext cx="2025228" cy="67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正方形/長方形 3"/>
          <p:cNvSpPr/>
          <p:nvPr/>
        </p:nvSpPr>
        <p:spPr>
          <a:xfrm>
            <a:off x="488504" y="620688"/>
            <a:ext cx="56140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4400" dirty="0" smtClean="0">
                <a:solidFill>
                  <a:srgbClr val="000066"/>
                </a:solidFill>
                <a:ea typeface="ＭＳ Ｐゴシック" charset="-128"/>
              </a:rPr>
              <a:t>Example of test result</a:t>
            </a:r>
            <a:endParaRPr kumimoji="1" lang="en-US" altLang="ja-JP" sz="4400" dirty="0">
              <a:solidFill>
                <a:srgbClr val="000066"/>
              </a:solidFill>
              <a:ea typeface="ＭＳ Ｐゴシック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 bwMode="auto">
          <a:xfrm>
            <a:off x="776536" y="1556792"/>
            <a:ext cx="828092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endParaRPr lang="ja-JP" altLang="en-US" sz="2800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0792" y="-1467544"/>
            <a:ext cx="561662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■初めに</a:t>
            </a:r>
            <a:endParaRPr kumimoji="1" lang="en-US" altLang="ja-JP" dirty="0" smtClean="0"/>
          </a:p>
          <a:p>
            <a:r>
              <a:rPr kumimoji="1" lang="ja-JP" altLang="en-US" dirty="0"/>
              <a:t>・</a:t>
            </a:r>
            <a:r>
              <a:rPr kumimoji="1" lang="ja-JP" altLang="en-US" dirty="0" smtClean="0"/>
              <a:t>雑音端子とは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・横軸周波数、縦軸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・リミットを逸脱すると</a:t>
            </a:r>
            <a:r>
              <a:rPr kumimoji="1" lang="en-US" altLang="ja-JP" dirty="0" smtClean="0"/>
              <a:t>NG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701" y="1680220"/>
            <a:ext cx="44386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 bwMode="auto">
          <a:xfrm>
            <a:off x="11433720" y="331499"/>
            <a:ext cx="1847293" cy="936104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円/楕円 2"/>
          <p:cNvSpPr/>
          <p:nvPr/>
        </p:nvSpPr>
        <p:spPr bwMode="auto">
          <a:xfrm>
            <a:off x="10713640" y="2708920"/>
            <a:ext cx="9144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20135" r="3207" b="28540"/>
          <a:stretch/>
        </p:blipFill>
        <p:spPr bwMode="auto">
          <a:xfrm>
            <a:off x="1490801" y="2996683"/>
            <a:ext cx="7638663" cy="35785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6116" y="5876850"/>
            <a:ext cx="4603660" cy="305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465684" y="1325959"/>
            <a:ext cx="9671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ea typeface="ＭＳ Ｐゴシック" charset="-128"/>
              </a:rPr>
              <a:t>Example </a:t>
            </a:r>
            <a:r>
              <a:rPr kumimoji="1" lang="en-US" altLang="ja-JP" sz="2400" dirty="0">
                <a:ea typeface="ＭＳ Ｐゴシック" charset="-128"/>
              </a:rPr>
              <a:t>of test </a:t>
            </a:r>
            <a:r>
              <a:rPr kumimoji="1" lang="en-US" altLang="ja-JP" sz="2400" dirty="0" smtClean="0">
                <a:ea typeface="ＭＳ Ｐゴシック" charset="-128"/>
              </a:rPr>
              <a:t>result is shown as below(PCA600F-5).</a:t>
            </a:r>
          </a:p>
          <a:p>
            <a:r>
              <a:rPr lang="en-US" altLang="ja-JP" sz="2400" dirty="0"/>
              <a:t>The horizontal axis is the frequency, and the vertical axis is the noise </a:t>
            </a:r>
            <a:r>
              <a:rPr lang="en-US" altLang="ja-JP" sz="2400" dirty="0" smtClean="0"/>
              <a:t>level.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Noise level shall be below the limit to comply the EMI standard.</a:t>
            </a:r>
          </a:p>
          <a:p>
            <a:endParaRPr lang="en-US" altLang="ja-JP" sz="2400" dirty="0"/>
          </a:p>
        </p:txBody>
      </p:sp>
      <p:sp>
        <p:nvSpPr>
          <p:cNvPr id="7" name="右矢印 6"/>
          <p:cNvSpPr/>
          <p:nvPr/>
        </p:nvSpPr>
        <p:spPr bwMode="auto">
          <a:xfrm rot="16200000">
            <a:off x="4482502" y="3740897"/>
            <a:ext cx="962107" cy="533806"/>
          </a:xfrm>
          <a:prstGeom prst="rightArrow">
            <a:avLst>
              <a:gd name="adj1" fmla="val 50000"/>
              <a:gd name="adj2" fmla="val 90701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41542" y="4001036"/>
            <a:ext cx="1439650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chemeClr val="bg1"/>
                </a:solidFill>
              </a:rPr>
              <a:t>BAD !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57545" y="3828842"/>
            <a:ext cx="823047" cy="52322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Noise Level</a:t>
            </a:r>
            <a:endParaRPr kumimoji="1" lang="ja-JP" altLang="en-US" sz="1400" b="1" dirty="0"/>
          </a:p>
        </p:txBody>
      </p:sp>
      <p:sp>
        <p:nvSpPr>
          <p:cNvPr id="24" name="右矢印 23"/>
          <p:cNvSpPr/>
          <p:nvPr/>
        </p:nvSpPr>
        <p:spPr bwMode="auto">
          <a:xfrm rot="16200000">
            <a:off x="461526" y="4693391"/>
            <a:ext cx="934265" cy="482027"/>
          </a:xfrm>
          <a:prstGeom prst="rightArrow">
            <a:avLst>
              <a:gd name="adj1" fmla="val 50000"/>
              <a:gd name="adj2" fmla="val 90701"/>
            </a:avLst>
          </a:prstGeom>
          <a:solidFill>
            <a:srgbClr val="FFFF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右矢印 24"/>
          <p:cNvSpPr/>
          <p:nvPr/>
        </p:nvSpPr>
        <p:spPr bwMode="auto">
          <a:xfrm>
            <a:off x="4281271" y="5497725"/>
            <a:ext cx="1029850" cy="450471"/>
          </a:xfrm>
          <a:prstGeom prst="rightArrow">
            <a:avLst>
              <a:gd name="adj1" fmla="val 50000"/>
              <a:gd name="adj2" fmla="val 90701"/>
            </a:avLst>
          </a:prstGeom>
          <a:solidFill>
            <a:srgbClr val="FFFF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827329" y="6073551"/>
            <a:ext cx="1937734" cy="30777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Noise Frequency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47298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3320" y="-4093"/>
            <a:ext cx="2025228" cy="67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正方形/長方形 3"/>
          <p:cNvSpPr/>
          <p:nvPr/>
        </p:nvSpPr>
        <p:spPr>
          <a:xfrm>
            <a:off x="488504" y="620688"/>
            <a:ext cx="56140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4400" dirty="0">
                <a:solidFill>
                  <a:srgbClr val="000066"/>
                </a:solidFill>
                <a:ea typeface="ＭＳ Ｐゴシック" charset="-128"/>
              </a:rPr>
              <a:t>Example of test result</a:t>
            </a:r>
          </a:p>
        </p:txBody>
      </p:sp>
      <p:sp>
        <p:nvSpPr>
          <p:cNvPr id="8" name="サブタイトル 2"/>
          <p:cNvSpPr txBox="1">
            <a:spLocks/>
          </p:cNvSpPr>
          <p:nvPr/>
        </p:nvSpPr>
        <p:spPr bwMode="auto">
          <a:xfrm>
            <a:off x="416496" y="1556792"/>
            <a:ext cx="9311851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endParaRPr lang="ja-JP" altLang="en-US" sz="2800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0792" y="-1467544"/>
            <a:ext cx="561662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■初めに</a:t>
            </a:r>
            <a:endParaRPr kumimoji="1" lang="en-US" altLang="ja-JP" dirty="0" smtClean="0"/>
          </a:p>
          <a:p>
            <a:r>
              <a:rPr kumimoji="1" lang="ja-JP" altLang="en-US" dirty="0"/>
              <a:t>・</a:t>
            </a:r>
            <a:r>
              <a:rPr kumimoji="1" lang="ja-JP" altLang="en-US" dirty="0" smtClean="0"/>
              <a:t>雑音端子とは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・横軸周波数、縦軸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・リミットを逸脱すると</a:t>
            </a:r>
            <a:r>
              <a:rPr kumimoji="1" lang="en-US" altLang="ja-JP" dirty="0" smtClean="0"/>
              <a:t>NG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2480" y="1479631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T</a:t>
            </a:r>
            <a:r>
              <a:rPr kumimoji="1" lang="en-US" altLang="ja-JP" sz="2400" dirty="0" smtClean="0"/>
              <a:t>here </a:t>
            </a:r>
            <a:r>
              <a:rPr kumimoji="1" lang="en-US" altLang="ja-JP" sz="2400" dirty="0" smtClean="0"/>
              <a:t>are three detection method </a:t>
            </a:r>
            <a:r>
              <a:rPr kumimoji="1" lang="en-US" altLang="ja-JP" sz="2400" dirty="0">
                <a:ea typeface="ＭＳ Ｐゴシック" charset="-128"/>
              </a:rPr>
              <a:t>is shown as </a:t>
            </a:r>
            <a:r>
              <a:rPr kumimoji="1" lang="en-US" altLang="ja-JP" sz="2400" dirty="0" smtClean="0">
                <a:ea typeface="ＭＳ Ｐゴシック" charset="-128"/>
              </a:rPr>
              <a:t>below.</a:t>
            </a:r>
            <a:endParaRPr kumimoji="1" lang="en-US" altLang="ja-JP" sz="2400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79" y="1829287"/>
            <a:ext cx="4958961" cy="2052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488504" y="3882145"/>
            <a:ext cx="9239844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ea typeface="ＭＳ Ｐゴシック" charset="-128"/>
              </a:rPr>
              <a:t>■</a:t>
            </a:r>
            <a:r>
              <a:rPr kumimoji="1" lang="en-US" altLang="ja-JP" sz="1600" b="1" dirty="0" smtClean="0">
                <a:ea typeface="ＭＳ Ｐゴシック" charset="-128"/>
              </a:rPr>
              <a:t>Peak </a:t>
            </a:r>
            <a:r>
              <a:rPr kumimoji="1" lang="en-US" altLang="ja-JP" sz="1600" b="1" dirty="0">
                <a:ea typeface="ＭＳ Ｐゴシック" charset="-128"/>
              </a:rPr>
              <a:t>detection (PK</a:t>
            </a:r>
            <a:r>
              <a:rPr kumimoji="1" lang="en-US" altLang="ja-JP" sz="1600" b="1" dirty="0" smtClean="0">
                <a:ea typeface="ＭＳ Ｐゴシック" charset="-128"/>
              </a:rPr>
              <a:t>)</a:t>
            </a:r>
          </a:p>
          <a:p>
            <a:r>
              <a:rPr kumimoji="1" lang="en-US" altLang="ja-JP" sz="1600" dirty="0" smtClean="0">
                <a:ea typeface="ＭＳ Ｐゴシック" charset="-128"/>
              </a:rPr>
              <a:t>The highest (peak) value of a </a:t>
            </a:r>
            <a:r>
              <a:rPr kumimoji="1" lang="en-US" altLang="ja-JP" sz="1600" dirty="0">
                <a:ea typeface="ＭＳ Ｐゴシック" charset="-128"/>
              </a:rPr>
              <a:t>waveform.</a:t>
            </a:r>
            <a:endParaRPr kumimoji="1" lang="en-US" altLang="ja-JP" sz="16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8504" y="4562264"/>
            <a:ext cx="9239844" cy="1077218"/>
          </a:xfrm>
          <a:prstGeom prst="rect">
            <a:avLst/>
          </a:prstGeom>
          <a:noFill/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ea typeface="ＭＳ Ｐゴシック" charset="-128"/>
              </a:rPr>
              <a:t>■</a:t>
            </a:r>
            <a:r>
              <a:rPr kumimoji="1" lang="en-US" altLang="ja-JP" sz="1600" b="1" dirty="0" smtClean="0">
                <a:ea typeface="ＭＳ Ｐゴシック" charset="-128"/>
              </a:rPr>
              <a:t>Quasi-peak </a:t>
            </a:r>
            <a:r>
              <a:rPr kumimoji="1" lang="en-US" altLang="ja-JP" sz="1600" b="1" dirty="0">
                <a:ea typeface="ＭＳ Ｐゴシック" charset="-128"/>
              </a:rPr>
              <a:t>detection (QP</a:t>
            </a:r>
            <a:r>
              <a:rPr kumimoji="1" lang="en-US" altLang="ja-JP" sz="1600" b="1" dirty="0" smtClean="0">
                <a:ea typeface="ＭＳ Ｐゴシック" charset="-128"/>
              </a:rPr>
              <a:t>)</a:t>
            </a:r>
          </a:p>
          <a:p>
            <a:r>
              <a:rPr kumimoji="1" lang="en-US" altLang="ja-JP" sz="1600" dirty="0" smtClean="0">
                <a:ea typeface="ＭＳ Ｐゴシック" charset="-128"/>
              </a:rPr>
              <a:t>Simply speaking, Quasi-peak is an </a:t>
            </a:r>
            <a:r>
              <a:rPr kumimoji="1" lang="en-US" altLang="ja-JP" sz="1600" dirty="0">
                <a:ea typeface="ＭＳ Ｐゴシック" charset="-128"/>
              </a:rPr>
              <a:t>intermediate value between peak and </a:t>
            </a:r>
            <a:r>
              <a:rPr kumimoji="1" lang="en-US" altLang="ja-JP" sz="1600" dirty="0" smtClean="0">
                <a:ea typeface="ＭＳ Ｐゴシック" charset="-128"/>
              </a:rPr>
              <a:t>average. QP value becomes high when </a:t>
            </a:r>
            <a:r>
              <a:rPr kumimoji="1" lang="en-US" altLang="ja-JP" sz="1600" dirty="0">
                <a:ea typeface="ＭＳ Ｐゴシック" charset="-128"/>
              </a:rPr>
              <a:t>noise has a long duration </a:t>
            </a:r>
            <a:r>
              <a:rPr kumimoji="1" lang="en-US" altLang="ja-JP" sz="1600" dirty="0" smtClean="0">
                <a:ea typeface="ＭＳ Ｐゴシック" charset="-128"/>
              </a:rPr>
              <a:t>or high value frequently.</a:t>
            </a:r>
          </a:p>
          <a:p>
            <a:r>
              <a:rPr kumimoji="1" lang="en-US" altLang="ja-JP" sz="1600" dirty="0">
                <a:ea typeface="ＭＳ Ｐゴシック" charset="-128"/>
              </a:rPr>
              <a:t>Q</a:t>
            </a:r>
            <a:r>
              <a:rPr kumimoji="1" lang="en-US" altLang="ja-JP" sz="1600" dirty="0" smtClean="0">
                <a:ea typeface="ＭＳ Ｐゴシック" charset="-128"/>
              </a:rPr>
              <a:t>uasi-peaks is detected by a </a:t>
            </a:r>
            <a:r>
              <a:rPr kumimoji="1" lang="en-US" altLang="ja-JP" sz="1600" dirty="0">
                <a:ea typeface="ＭＳ Ｐゴシック" charset="-128"/>
              </a:rPr>
              <a:t>circuit that has time constants at the time of charge and discharge.</a:t>
            </a:r>
            <a:endParaRPr kumimoji="1" lang="en-US" altLang="ja-JP" sz="16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5965829"/>
            <a:ext cx="9239844" cy="64633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ea typeface="ＭＳ Ｐゴシック" charset="-128"/>
              </a:rPr>
              <a:t>■</a:t>
            </a:r>
            <a:r>
              <a:rPr kumimoji="1" lang="en-US" altLang="ja-JP" b="1" dirty="0" smtClean="0">
                <a:ea typeface="ＭＳ Ｐゴシック" charset="-128"/>
              </a:rPr>
              <a:t>Average </a:t>
            </a:r>
            <a:r>
              <a:rPr kumimoji="1" lang="en-US" altLang="ja-JP" b="1" dirty="0">
                <a:ea typeface="ＭＳ Ｐゴシック" charset="-128"/>
              </a:rPr>
              <a:t>detection (AV</a:t>
            </a:r>
            <a:r>
              <a:rPr kumimoji="1" lang="en-US" altLang="ja-JP" b="1" dirty="0" smtClean="0">
                <a:ea typeface="ＭＳ Ｐゴシック" charset="-128"/>
              </a:rPr>
              <a:t>)</a:t>
            </a:r>
          </a:p>
          <a:p>
            <a:r>
              <a:rPr kumimoji="1" lang="en-US" altLang="ja-JP" dirty="0" smtClean="0">
                <a:ea typeface="ＭＳ Ｐゴシック" charset="-128"/>
              </a:rPr>
              <a:t>Average values </a:t>
            </a:r>
            <a:r>
              <a:rPr kumimoji="1" lang="en-US" altLang="ja-JP" dirty="0">
                <a:ea typeface="ＭＳ Ｐゴシック" charset="-128"/>
              </a:rPr>
              <a:t>of </a:t>
            </a:r>
            <a:r>
              <a:rPr kumimoji="1" lang="en-US" altLang="ja-JP" dirty="0" smtClean="0">
                <a:ea typeface="ＭＳ Ｐゴシック" charset="-128"/>
              </a:rPr>
              <a:t>a </a:t>
            </a:r>
            <a:r>
              <a:rPr kumimoji="1" lang="en-US" altLang="ja-JP" dirty="0">
                <a:ea typeface="ＭＳ Ｐゴシック" charset="-128"/>
              </a:rPr>
              <a:t>waveform</a:t>
            </a:r>
            <a:r>
              <a:rPr kumimoji="1" lang="en-US" altLang="ja-JP" dirty="0" smtClean="0">
                <a:ea typeface="ＭＳ Ｐゴシック" charset="-128"/>
              </a:rPr>
              <a:t>.</a:t>
            </a:r>
            <a:endParaRPr kumimoji="1" lang="en-US" altLang="ja-JP" dirty="0" smtClean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4937449" y="1953466"/>
            <a:ext cx="2160240" cy="309735"/>
          </a:xfrm>
          <a:prstGeom prst="rect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953000" y="2545981"/>
            <a:ext cx="2160240" cy="309735"/>
          </a:xfrm>
          <a:prstGeom prst="rect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4953000" y="3140968"/>
            <a:ext cx="2160240" cy="309735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405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3320" y="-4093"/>
            <a:ext cx="2025228" cy="67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正方形/長方形 3"/>
          <p:cNvSpPr/>
          <p:nvPr/>
        </p:nvSpPr>
        <p:spPr>
          <a:xfrm>
            <a:off x="488504" y="620688"/>
            <a:ext cx="56140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4400" dirty="0" smtClean="0">
                <a:solidFill>
                  <a:srgbClr val="000066"/>
                </a:solidFill>
                <a:ea typeface="ＭＳ Ｐゴシック" charset="-128"/>
              </a:rPr>
              <a:t>Example of test result</a:t>
            </a:r>
            <a:endParaRPr kumimoji="1" lang="en-US" altLang="ja-JP" sz="4400" dirty="0">
              <a:solidFill>
                <a:srgbClr val="000066"/>
              </a:solidFill>
              <a:ea typeface="ＭＳ Ｐゴシック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 bwMode="auto">
          <a:xfrm>
            <a:off x="776536" y="1556792"/>
            <a:ext cx="828092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endParaRPr lang="ja-JP" altLang="en-US" sz="2800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0792" y="-1467544"/>
            <a:ext cx="561662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■初めに</a:t>
            </a:r>
            <a:endParaRPr kumimoji="1" lang="en-US" altLang="ja-JP" dirty="0" smtClean="0"/>
          </a:p>
          <a:p>
            <a:r>
              <a:rPr kumimoji="1" lang="ja-JP" altLang="en-US" dirty="0"/>
              <a:t>・</a:t>
            </a:r>
            <a:r>
              <a:rPr kumimoji="1" lang="ja-JP" altLang="en-US" dirty="0" smtClean="0"/>
              <a:t>雑音端子とは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・横軸周波数、縦軸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・リミットを逸脱すると</a:t>
            </a:r>
            <a:r>
              <a:rPr kumimoji="1" lang="en-US" altLang="ja-JP" dirty="0" smtClean="0"/>
              <a:t>NG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701" y="1680220"/>
            <a:ext cx="44386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 bwMode="auto">
          <a:xfrm>
            <a:off x="11433720" y="331499"/>
            <a:ext cx="1847293" cy="936104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円/楕円 2"/>
          <p:cNvSpPr/>
          <p:nvPr/>
        </p:nvSpPr>
        <p:spPr bwMode="auto">
          <a:xfrm>
            <a:off x="10713640" y="2708920"/>
            <a:ext cx="9144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20135" r="3207" b="28540"/>
          <a:stretch/>
        </p:blipFill>
        <p:spPr bwMode="auto">
          <a:xfrm>
            <a:off x="488504" y="2420888"/>
            <a:ext cx="9106955" cy="42663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6116" y="5876850"/>
            <a:ext cx="4603660" cy="305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465684" y="1479631"/>
            <a:ext cx="9239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There are two limit lines(QP and AVE). </a:t>
            </a:r>
            <a:r>
              <a:rPr lang="en-US" altLang="ja-JP" sz="2400" dirty="0" smtClean="0"/>
              <a:t>Noise level shal</a:t>
            </a:r>
            <a:r>
              <a:rPr lang="en-US" altLang="ja-JP" sz="2400" dirty="0" smtClean="0"/>
              <a:t>l be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below </a:t>
            </a:r>
            <a:r>
              <a:rPr lang="en-US" altLang="ja-JP" sz="2400" u="sng" dirty="0" smtClean="0">
                <a:solidFill>
                  <a:srgbClr val="FF0000"/>
                </a:solidFill>
              </a:rPr>
              <a:t>both </a:t>
            </a:r>
            <a:r>
              <a:rPr lang="en-US" altLang="ja-JP" sz="2400" u="sng" dirty="0" smtClean="0">
                <a:solidFill>
                  <a:srgbClr val="FF0000"/>
                </a:solidFill>
              </a:rPr>
              <a:t>limits</a:t>
            </a:r>
            <a:r>
              <a:rPr lang="en-US" altLang="ja-JP" sz="2400" dirty="0" smtClean="0"/>
              <a:t> to comply the EMI standard.</a:t>
            </a:r>
            <a:endParaRPr kumimoji="1" lang="en-US" altLang="ja-JP" sz="2400" dirty="0"/>
          </a:p>
          <a:p>
            <a:endParaRPr lang="en-US" altLang="ja-JP" sz="2400" dirty="0" smtClean="0"/>
          </a:p>
          <a:p>
            <a:endParaRPr lang="en-US" altLang="ja-JP" sz="24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68913" y="3851634"/>
            <a:ext cx="1025085" cy="30777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Limit(QP)</a:t>
            </a:r>
            <a:endParaRPr kumimoji="1" lang="ja-JP" altLang="en-US" sz="14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73666" y="5566420"/>
            <a:ext cx="1800200" cy="30777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the measured value</a:t>
            </a:r>
            <a:endParaRPr kumimoji="1" lang="ja-JP" altLang="en-US" sz="1400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594477" y="4041090"/>
            <a:ext cx="982258" cy="30777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Limit(AV)</a:t>
            </a:r>
            <a:endParaRPr kumimoji="1" lang="ja-JP" altLang="en-US" sz="1400" b="1" dirty="0"/>
          </a:p>
        </p:txBody>
      </p:sp>
      <p:cxnSp>
        <p:nvCxnSpPr>
          <p:cNvPr id="10" name="直線矢印コネクタ 9"/>
          <p:cNvCxnSpPr/>
          <p:nvPr/>
        </p:nvCxnSpPr>
        <p:spPr bwMode="auto">
          <a:xfrm flipV="1">
            <a:off x="3728864" y="5373216"/>
            <a:ext cx="288032" cy="1932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矢印コネクタ 19"/>
          <p:cNvCxnSpPr/>
          <p:nvPr/>
        </p:nvCxnSpPr>
        <p:spPr bwMode="auto">
          <a:xfrm flipH="1">
            <a:off x="4520952" y="4347233"/>
            <a:ext cx="508899" cy="59393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矢印コネクタ 21"/>
          <p:cNvCxnSpPr/>
          <p:nvPr/>
        </p:nvCxnSpPr>
        <p:spPr bwMode="auto">
          <a:xfrm flipH="1">
            <a:off x="5817096" y="4184892"/>
            <a:ext cx="435373" cy="37791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6034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3320" y="-4093"/>
            <a:ext cx="2025228" cy="67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正方形/長方形 3"/>
          <p:cNvSpPr/>
          <p:nvPr/>
        </p:nvSpPr>
        <p:spPr>
          <a:xfrm>
            <a:off x="488504" y="620688"/>
            <a:ext cx="89274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3200" dirty="0" smtClean="0">
                <a:solidFill>
                  <a:srgbClr val="000066"/>
                </a:solidFill>
                <a:ea typeface="ＭＳ Ｐゴシック" charset="-128"/>
              </a:rPr>
              <a:t>Name of EMI  standard depending on the region</a:t>
            </a:r>
            <a:endParaRPr kumimoji="1" lang="en-US" altLang="ja-JP" sz="3200" dirty="0">
              <a:solidFill>
                <a:srgbClr val="000066"/>
              </a:solidFill>
              <a:ea typeface="ＭＳ Ｐゴシック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9664" y="0"/>
            <a:ext cx="2962275" cy="723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272480" y="1479631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EMI </a:t>
            </a:r>
            <a:r>
              <a:rPr lang="en-US" altLang="ja-JP" sz="2400" dirty="0"/>
              <a:t>standard </a:t>
            </a:r>
            <a:r>
              <a:rPr lang="en-US" altLang="ja-JP" sz="2400" dirty="0" smtClean="0"/>
              <a:t>name </a:t>
            </a:r>
            <a:r>
              <a:rPr lang="en-US" altLang="ja-JP" sz="2400" dirty="0" smtClean="0"/>
              <a:t>is different depending on the region.</a:t>
            </a:r>
          </a:p>
          <a:p>
            <a:r>
              <a:rPr lang="en-US" altLang="ja-JP" sz="2400" dirty="0" smtClean="0"/>
              <a:t>The major </a:t>
            </a:r>
            <a:r>
              <a:rPr lang="en-US" altLang="ja-JP" sz="2400" dirty="0"/>
              <a:t>standards are shown below.</a:t>
            </a:r>
            <a:endParaRPr kumimoji="1" lang="en-US" altLang="ja-JP" sz="24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8978" y="2679303"/>
            <a:ext cx="9579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■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CISPR</a:t>
            </a:r>
            <a:endParaRPr kumimoji="1" lang="en-US" altLang="ja-JP" sz="24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2480" y="3117354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■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FCC</a:t>
            </a:r>
            <a:r>
              <a:rPr lang="ja-JP" altLang="en-US" sz="2400" dirty="0" smtClean="0"/>
              <a:t>　　 　</a:t>
            </a:r>
            <a:endParaRPr kumimoji="1" lang="en-US" altLang="ja-JP" sz="24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0335" y="3590628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■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VDE</a:t>
            </a:r>
            <a:r>
              <a:rPr lang="ja-JP" altLang="en-US" sz="2400" dirty="0" smtClean="0"/>
              <a:t>　</a:t>
            </a:r>
            <a:endParaRPr kumimoji="1" lang="en-US" altLang="ja-JP" sz="24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37" y="4040684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■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VCCI</a:t>
            </a:r>
            <a:r>
              <a:rPr lang="ja-JP" altLang="en-US" sz="2400" dirty="0" smtClean="0"/>
              <a:t>　</a:t>
            </a:r>
            <a:endParaRPr kumimoji="1" lang="en-US" altLang="ja-JP" sz="24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7819" y="4850870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・・・　</a:t>
            </a:r>
            <a:endParaRPr kumimoji="1" lang="en-US" altLang="ja-JP" sz="2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40632" y="2658467"/>
            <a:ext cx="9579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: International </a:t>
            </a:r>
            <a:r>
              <a:rPr lang="en-US" altLang="ja-JP" sz="2400" dirty="0"/>
              <a:t>Special Committee on Radio Interference</a:t>
            </a:r>
            <a:endParaRPr kumimoji="1" lang="en-US" altLang="ja-JP" sz="24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71886" y="3117353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: The </a:t>
            </a:r>
            <a:r>
              <a:rPr lang="en-US" altLang="ja-JP" sz="2400" dirty="0"/>
              <a:t>Federal Communications </a:t>
            </a:r>
            <a:r>
              <a:rPr lang="en-US" altLang="ja-JP" sz="2400" dirty="0" smtClean="0"/>
              <a:t>Commission(U.S.A) </a:t>
            </a:r>
            <a:r>
              <a:rPr lang="ja-JP" altLang="en-US" sz="2400" dirty="0" smtClean="0"/>
              <a:t>　</a:t>
            </a:r>
            <a:endParaRPr kumimoji="1" lang="en-US" altLang="ja-JP" sz="24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71886" y="4052293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: Voluntary Control Council for </a:t>
            </a:r>
            <a:r>
              <a:rPr lang="en-US" altLang="ja-JP" sz="2400" dirty="0" smtClean="0"/>
              <a:t>Interference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by Information Technology </a:t>
            </a:r>
            <a:r>
              <a:rPr lang="en-US" altLang="ja-JP" sz="2400" dirty="0" smtClean="0"/>
              <a:t>Equipment(Japan) </a:t>
            </a:r>
            <a:endParaRPr kumimoji="1" lang="en-US" altLang="ja-JP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40631" y="3568900"/>
            <a:ext cx="8217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: </a:t>
            </a:r>
            <a:r>
              <a:rPr lang="en-US" altLang="ja-JP" sz="2400" dirty="0" smtClean="0"/>
              <a:t>Verband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Deutscher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Elektrotechniker</a:t>
            </a:r>
            <a:r>
              <a:rPr lang="en-US" altLang="ja-JP" sz="2400" dirty="0" smtClean="0"/>
              <a:t>(Germany)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75810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8" y="2780928"/>
            <a:ext cx="7200800" cy="4009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33320" y="-4093"/>
            <a:ext cx="2025228" cy="67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正方形/長方形 3"/>
          <p:cNvSpPr/>
          <p:nvPr/>
        </p:nvSpPr>
        <p:spPr>
          <a:xfrm>
            <a:off x="488504" y="620688"/>
            <a:ext cx="82125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3600" dirty="0" smtClean="0">
                <a:solidFill>
                  <a:srgbClr val="000066"/>
                </a:solidFill>
                <a:ea typeface="ＭＳ Ｐゴシック" charset="-128"/>
              </a:rPr>
              <a:t>Limit level depending on the equipment</a:t>
            </a:r>
            <a:endParaRPr kumimoji="1" lang="en-US" altLang="ja-JP" sz="3600" dirty="0">
              <a:solidFill>
                <a:srgbClr val="000066"/>
              </a:solidFill>
              <a:ea typeface="ＭＳ Ｐゴシック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 bwMode="auto">
          <a:xfrm>
            <a:off x="1095400" y="1479631"/>
            <a:ext cx="828092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endParaRPr lang="ja-JP" altLang="en-US" sz="2800" dirty="0">
              <a:latin typeface="+mn-ea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584" y="0"/>
            <a:ext cx="5334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465684" y="1479631"/>
            <a:ext cx="9239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The limit value differs </a:t>
            </a:r>
            <a:r>
              <a:rPr lang="en-US" altLang="ja-JP" sz="2400" dirty="0" smtClean="0"/>
              <a:t>depending on the standard, and </a:t>
            </a:r>
            <a:r>
              <a:rPr lang="en-US" altLang="ja-JP" sz="2400" dirty="0"/>
              <a:t>the </a:t>
            </a:r>
            <a:r>
              <a:rPr lang="en-US" altLang="ja-JP" sz="2400" dirty="0" smtClean="0"/>
              <a:t>limit value differs depending on the equipment. The </a:t>
            </a:r>
            <a:r>
              <a:rPr lang="en-US" altLang="ja-JP" sz="2400" dirty="0"/>
              <a:t>limit value list for each standard is shown below.</a:t>
            </a:r>
            <a:endParaRPr lang="en-US" altLang="ja-JP" sz="2400" dirty="0" smtClean="0"/>
          </a:p>
          <a:p>
            <a:endParaRPr lang="en-US" altLang="ja-JP" sz="2400" dirty="0" smtClean="0"/>
          </a:p>
        </p:txBody>
      </p:sp>
      <p:sp>
        <p:nvSpPr>
          <p:cNvPr id="2" name="正方形/長方形 1"/>
          <p:cNvSpPr/>
          <p:nvPr/>
        </p:nvSpPr>
        <p:spPr bwMode="auto">
          <a:xfrm>
            <a:off x="1280592" y="3707158"/>
            <a:ext cx="6984776" cy="729952"/>
          </a:xfrm>
          <a:prstGeom prst="rect">
            <a:avLst/>
          </a:prstGeom>
          <a:noFill/>
          <a:ln w="762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40632" y="3891899"/>
            <a:ext cx="1067352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Product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1368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3320" y="-4093"/>
            <a:ext cx="2025228" cy="67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サブタイトル 2"/>
          <p:cNvSpPr txBox="1">
            <a:spLocks/>
          </p:cNvSpPr>
          <p:nvPr/>
        </p:nvSpPr>
        <p:spPr bwMode="auto">
          <a:xfrm>
            <a:off x="776536" y="1556792"/>
            <a:ext cx="828092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endParaRPr lang="ja-JP" altLang="en-US" sz="2800" dirty="0">
              <a:latin typeface="+mn-ea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584" y="0"/>
            <a:ext cx="5334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465684" y="1479631"/>
            <a:ext cx="95278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Assuming compliance with </a:t>
            </a:r>
            <a:r>
              <a:rPr lang="en-US" altLang="ja-JP" sz="2400" dirty="0" smtClean="0"/>
              <a:t>EN55011/55022, </a:t>
            </a:r>
            <a:r>
              <a:rPr lang="en-US" altLang="ja-JP" sz="2400" dirty="0"/>
              <a:t>Cosel's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power supplies are </a:t>
            </a:r>
            <a:r>
              <a:rPr lang="en-US" altLang="ja-JP" sz="2400" dirty="0"/>
              <a:t>basically </a:t>
            </a:r>
            <a:r>
              <a:rPr lang="en-US" altLang="ja-JP" sz="2400" dirty="0" smtClean="0"/>
              <a:t>designed as bellow.</a:t>
            </a:r>
          </a:p>
          <a:p>
            <a:endParaRPr lang="en-US" altLang="ja-JP" sz="2400" dirty="0"/>
          </a:p>
          <a:p>
            <a:r>
              <a:rPr lang="en-US" altLang="ja-JP" sz="2400" dirty="0" smtClean="0"/>
              <a:t> 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19572" y="5080183"/>
            <a:ext cx="5524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000" dirty="0"/>
          </a:p>
          <a:p>
            <a:r>
              <a:rPr lang="ja-JP" altLang="en-US" sz="2000" dirty="0" smtClean="0"/>
              <a:t>＊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"Class B" is a stricter requirement 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value </a:t>
            </a:r>
            <a:r>
              <a:rPr lang="en-US" altLang="ja-JP" sz="2000" dirty="0"/>
              <a:t>than "Class A</a:t>
            </a:r>
            <a:r>
              <a:rPr lang="en-US" altLang="ja-JP" sz="2000" dirty="0" smtClean="0"/>
              <a:t>".</a:t>
            </a:r>
            <a:endParaRPr lang="en-US" altLang="ja-JP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0953" y="2348880"/>
            <a:ext cx="9239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■</a:t>
            </a:r>
            <a:r>
              <a:rPr lang="en-US" altLang="ja-JP" sz="2400" dirty="0"/>
              <a:t>Enclosed </a:t>
            </a:r>
            <a:r>
              <a:rPr lang="en-US" altLang="ja-JP" sz="2400" dirty="0" smtClean="0"/>
              <a:t>Type                               </a:t>
            </a:r>
            <a:r>
              <a:rPr lang="en-US" altLang="ja-JP" sz="2400" dirty="0"/>
              <a:t>:  Class </a:t>
            </a:r>
            <a:r>
              <a:rPr lang="en-US" altLang="ja-JP" sz="2400" dirty="0" smtClean="0"/>
              <a:t>B</a:t>
            </a:r>
            <a:endParaRPr lang="en-US" altLang="ja-JP" sz="2400" dirty="0"/>
          </a:p>
          <a:p>
            <a:r>
              <a:rPr lang="ja-JP" altLang="en-US" sz="2400" dirty="0" smtClean="0"/>
              <a:t>■</a:t>
            </a:r>
            <a:r>
              <a:rPr lang="en-US" altLang="ja-JP" sz="2400" dirty="0"/>
              <a:t>PCB Mount, Power module </a:t>
            </a:r>
            <a:r>
              <a:rPr lang="en-US" altLang="ja-JP" sz="2400" dirty="0" smtClean="0"/>
              <a:t>Type  :  </a:t>
            </a:r>
            <a:r>
              <a:rPr lang="en-US" altLang="ja-JP" sz="2400" dirty="0"/>
              <a:t>Class A (with external parts</a:t>
            </a:r>
            <a:r>
              <a:rPr lang="en-US" altLang="ja-JP" sz="2400" dirty="0" smtClean="0"/>
              <a:t>)</a:t>
            </a:r>
            <a:endParaRPr lang="en-US" altLang="ja-JP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82082" y="3238470"/>
            <a:ext cx="905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* There are some </a:t>
            </a:r>
            <a:r>
              <a:rPr lang="en-US" altLang="ja-JP" dirty="0"/>
              <a:t>exceptions, </a:t>
            </a:r>
            <a:r>
              <a:rPr lang="en-US" altLang="ja-JP" dirty="0" smtClean="0"/>
              <a:t>so please </a:t>
            </a:r>
            <a:r>
              <a:rPr lang="en-US" altLang="ja-JP" dirty="0"/>
              <a:t>check the specification </a:t>
            </a:r>
            <a:r>
              <a:rPr lang="en-US" altLang="ja-JP" dirty="0" smtClean="0"/>
              <a:t>sheet for the detail. </a:t>
            </a:r>
            <a:endParaRPr lang="en-US" altLang="ja-JP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3969060"/>
            <a:ext cx="4265014" cy="249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499" y="4118003"/>
            <a:ext cx="3971553" cy="962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テキスト ボックス 18"/>
          <p:cNvSpPr txBox="1"/>
          <p:nvPr/>
        </p:nvSpPr>
        <p:spPr>
          <a:xfrm>
            <a:off x="2936776" y="6447685"/>
            <a:ext cx="55247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Fig Limits of EN55011</a:t>
            </a:r>
            <a:endParaRPr lang="en-US" altLang="ja-JP" sz="1600" dirty="0"/>
          </a:p>
        </p:txBody>
      </p:sp>
      <p:sp>
        <p:nvSpPr>
          <p:cNvPr id="15" name="正方形/長方形 14"/>
          <p:cNvSpPr/>
          <p:nvPr/>
        </p:nvSpPr>
        <p:spPr>
          <a:xfrm>
            <a:off x="488504" y="620688"/>
            <a:ext cx="82125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3600" dirty="0" smtClean="0">
                <a:solidFill>
                  <a:srgbClr val="000066"/>
                </a:solidFill>
                <a:ea typeface="ＭＳ Ｐゴシック" charset="-128"/>
              </a:rPr>
              <a:t>Limit level depending on the equipment</a:t>
            </a:r>
            <a:endParaRPr kumimoji="1" lang="en-US" altLang="ja-JP" sz="3600" dirty="0">
              <a:solidFill>
                <a:srgbClr val="000066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136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FRProposal">
  <a:themeElements>
    <a:clrScheme name="FRProposa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FR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FRProposa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Proposa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Proposa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F02116C-E777-4222-BC85-6F180BD91F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FRProposal</Template>
  <TotalTime>2879</TotalTime>
  <Words>535</Words>
  <Application>Microsoft Office PowerPoint</Application>
  <PresentationFormat>A4 210 x 297 mm</PresentationFormat>
  <Paragraphs>93</Paragraphs>
  <Slides>10</Slides>
  <Notes>10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FRProposal</vt:lpstr>
      <vt:lpstr>Difference of Limit by reference standard of CE ~Conducted Emission~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Reliability / failure rate</dc:title>
  <dc:creator>椎名 智史</dc:creator>
  <cp:lastModifiedBy>Shintaro Mizukami</cp:lastModifiedBy>
  <cp:revision>108</cp:revision>
  <cp:lastPrinted>1601-01-01T00:00:00Z</cp:lastPrinted>
  <dcterms:created xsi:type="dcterms:W3CDTF">2018-06-08T09:33:15Z</dcterms:created>
  <dcterms:modified xsi:type="dcterms:W3CDTF">2019-01-21T08:19:27Z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TC060891601041</vt:lpwstr>
  </property>
</Properties>
</file>