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8" r:id="rId16"/>
  </p:sldIdLst>
  <p:sldSz cx="9906000" cy="6858000" type="A4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CCFF"/>
    <a:srgbClr val="000066"/>
    <a:srgbClr val="B1A9CF"/>
    <a:srgbClr val="6600FF"/>
    <a:srgbClr val="009999"/>
    <a:srgbClr val="FF3300"/>
    <a:srgbClr val="FF663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86330" autoAdjust="0"/>
  </p:normalViewPr>
  <p:slideViewPr>
    <p:cSldViewPr>
      <p:cViewPr varScale="1">
        <p:scale>
          <a:sx n="93" d="100"/>
          <a:sy n="93" d="100"/>
        </p:scale>
        <p:origin x="-198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1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fld id="{AB56728A-7A2E-4BEB-9AF7-C1E27812FCB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1524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443A8AD-1095-4175-9A1D-BAAEA770072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618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8DF13-EFF5-465F-B9BA-43301C047B06}" type="slidenum">
              <a:rPr lang="ja-JP" altLang="en-US"/>
              <a:pPr/>
              <a:t>1</a:t>
            </a:fld>
            <a:endParaRPr lang="en-US" altLang="ja-JP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Please tighten the screw under the maximum torque.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A8AD-1095-4175-9A1D-BAAEA770072A}" type="slidenum">
              <a:rPr lang="ja-JP" altLang="en-US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2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 sz="240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sz="2400">
                <a:latin typeface="Times New Roman" pitchFamily="18" charset="0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>
                  <a:latin typeface="Times New Roman" pitchFamily="18" charset="0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>
                  <a:latin typeface="Times New Roman" pitchFamily="18" charset="0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>
                  <a:latin typeface="Times New Roman" pitchFamily="18" charset="0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>
                  <a:latin typeface="Times New Roman" pitchFamily="18" charset="0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>
                  <a:latin typeface="Times New Roman" pitchFamily="18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>
                  <a:latin typeface="Times New Roman" pitchFamily="18" charset="0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>
                  <a:latin typeface="Times New Roman" pitchFamily="18" charset="0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>
                  <a:latin typeface="Times New Roman" pitchFamily="18" charset="0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>
                  <a:latin typeface="Times New Roman" pitchFamily="18" charset="0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ja-JP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25DCF2-D8BB-4094-94CF-D9C0C1BEFB20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19450" y="1828800"/>
            <a:ext cx="652145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19450" y="4267200"/>
            <a:ext cx="652145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04A140-65A3-49A3-9380-20363CDA78F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467369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457200"/>
            <a:ext cx="222885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457200"/>
            <a:ext cx="653415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1DE94F-48CB-4720-BD75-67EE94B3AC19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107544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1C423D41-3B01-4FE1-8690-47C1E9C057F7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183543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/>
          <a:p>
            <a:r>
              <a:rPr lang="ja-JP" altLang="en-US" smtClean="0"/>
              <a:t>アイコンをクリックしてクリップ アートを追加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F70696C0-7EBE-4D6F-9111-7B4F1CC1ADDD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48196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タイトル、クリップ アート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/>
          <a:p>
            <a:r>
              <a:rPr lang="ja-JP" altLang="en-US" smtClean="0"/>
              <a:t>アイコンをクリックしてクリップ アートを追加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9B475416-1BAA-4DA8-B7DE-CC91FCF4BA9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25962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EA9FA1-465B-4690-ABE5-73CC86A68D38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55637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D082A5-66A0-475C-85CA-87F947D03122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00729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CB35D1-028C-463D-A4A0-8262D70393A7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23545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8A2FCE-5B41-47BA-A35F-CFC60CC5A619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79055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8B8C3A-AA6C-42DC-8384-2DA18AE949C8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10962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E94D25-58B9-428F-A1E9-BB26ACA4B2D5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95486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A9F996-D543-4A41-B68E-AA583F741509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973776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4755B3-7FC9-4BDF-BE12-098D0AE9F4EE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80467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C902BD4A-3021-4202-A674-0E2BB5C9806D}" type="slidenum">
              <a:rPr lang="ja-JP" altLang="en-US"/>
              <a:pPr/>
              <a:t>‹#›</a:t>
            </a:fld>
            <a:endParaRPr lang="en-US" altLang="ja-JP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ja-JP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572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4848" y="2118627"/>
            <a:ext cx="5869136" cy="1754326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How </a:t>
            </a:r>
            <a:r>
              <a:rPr lang="en-US" altLang="ja-JP" sz="5400" dirty="0">
                <a:solidFill>
                  <a:schemeClr val="bg1"/>
                </a:solidFill>
              </a:rPr>
              <a:t>to </a:t>
            </a:r>
            <a:r>
              <a:rPr lang="en-US" altLang="ja-JP" sz="5400" dirty="0" smtClean="0">
                <a:solidFill>
                  <a:schemeClr val="bg1"/>
                </a:solidFill>
              </a:rPr>
              <a:t>design </a:t>
            </a:r>
            <a:r>
              <a:rPr lang="en-US" altLang="ja-JP" sz="5400" dirty="0">
                <a:solidFill>
                  <a:schemeClr val="bg1"/>
                </a:solidFill>
              </a:rPr>
              <a:t>the size of </a:t>
            </a:r>
            <a:r>
              <a:rPr lang="en-US" altLang="ja-JP" sz="5400" dirty="0" smtClean="0">
                <a:solidFill>
                  <a:schemeClr val="bg1"/>
                </a:solidFill>
              </a:rPr>
              <a:t>heatsink</a:t>
            </a:r>
            <a:endParaRPr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サブタイトル 2"/>
          <p:cNvSpPr txBox="1">
            <a:spLocks/>
          </p:cNvSpPr>
          <p:nvPr/>
        </p:nvSpPr>
        <p:spPr bwMode="auto">
          <a:xfrm>
            <a:off x="597969" y="548680"/>
            <a:ext cx="828092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Thermal </a:t>
            </a:r>
            <a:r>
              <a:rPr lang="en-US" altLang="ja-JP" sz="2800" dirty="0">
                <a:solidFill>
                  <a:srgbClr val="000066"/>
                </a:solidFill>
                <a:latin typeface="+mn-ea"/>
              </a:rPr>
              <a:t>design </a:t>
            </a: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example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268759"/>
            <a:ext cx="8386326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3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サブタイトル 2"/>
          <p:cNvSpPr txBox="1">
            <a:spLocks/>
          </p:cNvSpPr>
          <p:nvPr/>
        </p:nvSpPr>
        <p:spPr bwMode="auto">
          <a:xfrm>
            <a:off x="632520" y="548680"/>
            <a:ext cx="828092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Thermal </a:t>
            </a:r>
            <a:r>
              <a:rPr lang="en-US" altLang="ja-JP" sz="2800" dirty="0">
                <a:solidFill>
                  <a:srgbClr val="000066"/>
                </a:solidFill>
                <a:latin typeface="+mn-ea"/>
              </a:rPr>
              <a:t>design </a:t>
            </a: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example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6" y="1340768"/>
            <a:ext cx="8856984" cy="75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2204864"/>
            <a:ext cx="75302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32520" y="1074222"/>
            <a:ext cx="7633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accent4"/>
                </a:solidFill>
                <a:latin typeface="+mn-ea"/>
              </a:rPr>
              <a:t>The following process describes thermal design with an example of </a:t>
            </a:r>
            <a:r>
              <a:rPr lang="en-US" altLang="ja-JP" sz="1600" dirty="0" smtClean="0">
                <a:solidFill>
                  <a:schemeClr val="accent4"/>
                </a:solidFill>
                <a:latin typeface="+mn-ea"/>
              </a:rPr>
              <a:t>TUNS700F28.</a:t>
            </a:r>
            <a:endParaRPr lang="en-US" altLang="ja-JP" sz="1600" dirty="0">
              <a:solidFill>
                <a:schemeClr val="accent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74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サブタイトル 2"/>
          <p:cNvSpPr txBox="1">
            <a:spLocks/>
          </p:cNvSpPr>
          <p:nvPr/>
        </p:nvSpPr>
        <p:spPr bwMode="auto">
          <a:xfrm>
            <a:off x="595637" y="692696"/>
            <a:ext cx="828092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Thermal </a:t>
            </a:r>
            <a:r>
              <a:rPr lang="en-US" altLang="ja-JP" sz="2800" dirty="0">
                <a:solidFill>
                  <a:srgbClr val="000066"/>
                </a:solidFill>
                <a:latin typeface="+mn-ea"/>
              </a:rPr>
              <a:t>design </a:t>
            </a: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example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21748" r="54346" b="43537"/>
          <a:stretch/>
        </p:blipFill>
        <p:spPr bwMode="auto">
          <a:xfrm>
            <a:off x="679120" y="2924944"/>
            <a:ext cx="5093324" cy="23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l="11471" t="33224" r="62617" b="25335"/>
          <a:stretch/>
        </p:blipFill>
        <p:spPr>
          <a:xfrm>
            <a:off x="6177136" y="2852936"/>
            <a:ext cx="3438152" cy="2232665"/>
          </a:xfrm>
          <a:prstGeom prst="rect">
            <a:avLst/>
          </a:prstGeom>
        </p:spPr>
      </p:pic>
      <p:sp>
        <p:nvSpPr>
          <p:cNvPr id="12" name="テキスト ボックス 171"/>
          <p:cNvSpPr txBox="1"/>
          <p:nvPr/>
        </p:nvSpPr>
        <p:spPr>
          <a:xfrm>
            <a:off x="7134294" y="4869160"/>
            <a:ext cx="1491114" cy="276999"/>
          </a:xfrm>
          <a:prstGeom prst="rect">
            <a:avLst/>
          </a:prstGeom>
          <a:solidFill>
            <a:sysClr val="window" lastClr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velocity  (m/s)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6249144" y="3453830"/>
            <a:ext cx="288032" cy="2632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18288" tIns="0" rIns="0" bIns="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6" name="テキスト ボックス 3"/>
          <p:cNvSpPr txBox="1"/>
          <p:nvPr/>
        </p:nvSpPr>
        <p:spPr>
          <a:xfrm rot="16200000">
            <a:off x="5488264" y="4200913"/>
            <a:ext cx="1532792" cy="276999"/>
          </a:xfrm>
          <a:prstGeom prst="rect">
            <a:avLst/>
          </a:prstGeom>
          <a:solidFill>
            <a:sysClr val="window" lastClr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Thermal resistance 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9051" y="5517232"/>
            <a:ext cx="508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Fig.12  50WC240-L200T4P27  (</a:t>
            </a:r>
            <a:r>
              <a:rPr lang="en-US" altLang="ja-JP" sz="1400" dirty="0" smtClean="0"/>
              <a:t>Sankyo </a:t>
            </a:r>
            <a:r>
              <a:rPr lang="en-US" altLang="ja-JP" sz="1400" dirty="0"/>
              <a:t>Thermo-</a:t>
            </a:r>
            <a:r>
              <a:rPr lang="en-US" altLang="ja-JP" sz="1400" dirty="0" err="1"/>
              <a:t>Tech,lnc</a:t>
            </a:r>
            <a:r>
              <a:rPr lang="en-US" altLang="ja-JP" sz="1400" dirty="0" smtClean="0"/>
              <a:t>.)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16160" y="5517232"/>
            <a:ext cx="3567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Fig.13 </a:t>
            </a:r>
            <a:r>
              <a:rPr kumimoji="1" lang="en-US" altLang="ja-JP" sz="1400" dirty="0"/>
              <a:t>Heat sink </a:t>
            </a:r>
            <a:r>
              <a:rPr kumimoji="1" lang="en-US" altLang="ja-JP" sz="1400" dirty="0" smtClean="0"/>
              <a:t>thermal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resistance curves</a:t>
            </a:r>
            <a:endParaRPr kumimoji="1"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 rot="16200000">
            <a:off x="5025589" y="3815254"/>
            <a:ext cx="646331" cy="20005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700" dirty="0" smtClean="0">
                <a:latin typeface="+mn-ea"/>
                <a:ea typeface="+mn-ea"/>
              </a:rPr>
              <a:t>H</a:t>
            </a:r>
            <a:r>
              <a:rPr lang="ja-JP" altLang="en-US" sz="700" dirty="0" smtClean="0">
                <a:latin typeface="+mn-ea"/>
                <a:ea typeface="+mn-ea"/>
              </a:rPr>
              <a:t>　＝　</a:t>
            </a:r>
            <a:r>
              <a:rPr lang="en-US" altLang="ja-JP" sz="700" dirty="0" smtClean="0">
                <a:latin typeface="+mn-ea"/>
                <a:ea typeface="+mn-ea"/>
              </a:rPr>
              <a:t>50㎜</a:t>
            </a:r>
            <a:endParaRPr lang="en-US" altLang="ja-JP" sz="700" dirty="0">
              <a:latin typeface="+mn-ea"/>
              <a:ea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53200" y="2575937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ea"/>
                <a:ea typeface="+mn-ea"/>
              </a:rPr>
              <a:t>Cutting</a:t>
            </a:r>
            <a:r>
              <a:rPr kumimoji="1" lang="ja-JP" altLang="en-US" sz="1200" dirty="0">
                <a:latin typeface="+mn-ea"/>
                <a:ea typeface="+mn-ea"/>
              </a:rPr>
              <a:t> </a:t>
            </a:r>
            <a:r>
              <a:rPr kumimoji="1" lang="en-US" altLang="ja-JP" sz="1200" dirty="0" smtClean="0">
                <a:latin typeface="+mn-ea"/>
                <a:ea typeface="+mn-ea"/>
              </a:rPr>
              <a:t>dimension</a:t>
            </a:r>
            <a:endParaRPr kumimoji="1" lang="ja-JP" altLang="en-US" sz="1200" dirty="0">
              <a:latin typeface="+mn-ea"/>
              <a:ea typeface="+mn-ea"/>
            </a:endParaRPr>
          </a:p>
        </p:txBody>
      </p:sp>
      <p:cxnSp>
        <p:nvCxnSpPr>
          <p:cNvPr id="4" name="直線矢印コネクタ 3"/>
          <p:cNvCxnSpPr/>
          <p:nvPr/>
        </p:nvCxnSpPr>
        <p:spPr bwMode="auto">
          <a:xfrm flipH="1">
            <a:off x="6905619" y="2852936"/>
            <a:ext cx="228675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円/楕円 4"/>
          <p:cNvSpPr/>
          <p:nvPr/>
        </p:nvSpPr>
        <p:spPr bwMode="auto">
          <a:xfrm>
            <a:off x="6681192" y="3212976"/>
            <a:ext cx="370567" cy="24085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6690786" y="3609020"/>
            <a:ext cx="370567" cy="24085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円/楕円 21"/>
          <p:cNvSpPr/>
          <p:nvPr/>
        </p:nvSpPr>
        <p:spPr bwMode="auto">
          <a:xfrm>
            <a:off x="6681192" y="3869665"/>
            <a:ext cx="370567" cy="24085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23" name="直線矢印コネクタ 22"/>
          <p:cNvCxnSpPr>
            <a:endCxn id="21" idx="7"/>
          </p:cNvCxnSpPr>
          <p:nvPr/>
        </p:nvCxnSpPr>
        <p:spPr bwMode="auto">
          <a:xfrm flipH="1">
            <a:off x="7007085" y="2852936"/>
            <a:ext cx="127209" cy="791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矢印コネクタ 24"/>
          <p:cNvCxnSpPr>
            <a:endCxn id="22" idx="6"/>
          </p:cNvCxnSpPr>
          <p:nvPr/>
        </p:nvCxnSpPr>
        <p:spPr bwMode="auto">
          <a:xfrm flipH="1">
            <a:off x="7051759" y="2852936"/>
            <a:ext cx="82535" cy="11371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テキスト ボックス 172"/>
          <p:cNvSpPr txBox="1"/>
          <p:nvPr/>
        </p:nvSpPr>
        <p:spPr>
          <a:xfrm rot="16200000">
            <a:off x="5989936" y="3302362"/>
            <a:ext cx="570618" cy="258721"/>
          </a:xfrm>
          <a:prstGeom prst="rect">
            <a:avLst/>
          </a:prstGeom>
          <a:solidFill>
            <a:sysClr val="window" lastClr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（℃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/W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1" y="1352848"/>
            <a:ext cx="87083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9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サブタイトル 2"/>
          <p:cNvSpPr txBox="1">
            <a:spLocks/>
          </p:cNvSpPr>
          <p:nvPr/>
        </p:nvSpPr>
        <p:spPr bwMode="auto">
          <a:xfrm>
            <a:off x="595637" y="692696"/>
            <a:ext cx="828092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Thermal </a:t>
            </a:r>
            <a:r>
              <a:rPr lang="en-US" altLang="ja-JP" sz="2800" dirty="0">
                <a:solidFill>
                  <a:srgbClr val="000066"/>
                </a:solidFill>
                <a:latin typeface="+mn-ea"/>
              </a:rPr>
              <a:t>design </a:t>
            </a: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412775"/>
            <a:ext cx="8496118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円/楕円 2"/>
          <p:cNvSpPr/>
          <p:nvPr/>
        </p:nvSpPr>
        <p:spPr bwMode="auto">
          <a:xfrm>
            <a:off x="5240619" y="3573016"/>
            <a:ext cx="288445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6321151" y="4039477"/>
            <a:ext cx="288445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1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サブタイトル 2"/>
          <p:cNvSpPr txBox="1">
            <a:spLocks/>
          </p:cNvSpPr>
          <p:nvPr/>
        </p:nvSpPr>
        <p:spPr bwMode="auto">
          <a:xfrm>
            <a:off x="595637" y="692696"/>
            <a:ext cx="828092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Thermal </a:t>
            </a:r>
            <a:r>
              <a:rPr lang="en-US" altLang="ja-JP" sz="2800" dirty="0">
                <a:solidFill>
                  <a:srgbClr val="000066"/>
                </a:solidFill>
                <a:latin typeface="+mn-ea"/>
              </a:rPr>
              <a:t>design </a:t>
            </a: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example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3" y="2204864"/>
            <a:ext cx="3097224" cy="140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r="31484" b="15253"/>
          <a:stretch/>
        </p:blipFill>
        <p:spPr bwMode="auto">
          <a:xfrm>
            <a:off x="4592960" y="1484784"/>
            <a:ext cx="5184576" cy="275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5637" y="5301208"/>
            <a:ext cx="8675773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High power module power </a:t>
            </a:r>
            <a:r>
              <a:rPr lang="en-US" altLang="ja-JP" sz="2000" dirty="0" smtClean="0"/>
              <a:t>supply requires </a:t>
            </a:r>
            <a:r>
              <a:rPr lang="en-US" altLang="ja-JP" sz="2000" dirty="0"/>
              <a:t>a large heat sink as the internal </a:t>
            </a:r>
            <a:endParaRPr lang="en-US" altLang="ja-JP" sz="2000" dirty="0" smtClean="0"/>
          </a:p>
          <a:p>
            <a:r>
              <a:rPr lang="en-US" altLang="ja-JP" sz="2000" dirty="0" smtClean="0"/>
              <a:t>loss </a:t>
            </a:r>
            <a:r>
              <a:rPr lang="en-US" altLang="ja-JP" sz="2000" dirty="0"/>
              <a:t>increases.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53000" y="4509120"/>
            <a:ext cx="4182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+mn-ea"/>
                <a:ea typeface="+mn-ea"/>
              </a:rPr>
              <a:t>Fig.15 Heat sink mounting </a:t>
            </a:r>
            <a:r>
              <a:rPr kumimoji="1" lang="en-US" altLang="ja-JP" sz="1600" dirty="0" smtClean="0">
                <a:latin typeface="+mn-ea"/>
                <a:ea typeface="+mn-ea"/>
              </a:rPr>
              <a:t>of</a:t>
            </a:r>
            <a:r>
              <a:rPr kumimoji="1" lang="ja-JP" altLang="en-US" sz="1600" dirty="0" smtClean="0">
                <a:latin typeface="+mn-ea"/>
                <a:ea typeface="+mn-ea"/>
              </a:rPr>
              <a:t>　</a:t>
            </a:r>
            <a:r>
              <a:rPr lang="en-US" altLang="ja-JP" sz="1600" dirty="0" smtClean="0">
                <a:solidFill>
                  <a:schemeClr val="accent4"/>
                </a:solidFill>
                <a:latin typeface="+mn-ea"/>
                <a:ea typeface="+mn-ea"/>
              </a:rPr>
              <a:t>TUNS700F48</a:t>
            </a:r>
            <a:endParaRPr lang="en-US" altLang="ja-JP" sz="1600" dirty="0">
              <a:solidFill>
                <a:schemeClr val="accent4"/>
              </a:solidFill>
              <a:latin typeface="+mn-ea"/>
              <a:ea typeface="+mn-e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6810" y="4234880"/>
            <a:ext cx="4035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+mn-ea"/>
                <a:ea typeface="+mn-ea"/>
              </a:rPr>
              <a:t>Fig.14 </a:t>
            </a:r>
            <a:r>
              <a:rPr kumimoji="1" lang="en-US" altLang="ja-JP" sz="1600" dirty="0">
                <a:latin typeface="+mn-ea"/>
                <a:ea typeface="+mn-ea"/>
              </a:rPr>
              <a:t>Heat sink mounting of</a:t>
            </a:r>
            <a:r>
              <a:rPr kumimoji="1" lang="ja-JP" altLang="en-US" sz="1600" dirty="0">
                <a:latin typeface="+mn-ea"/>
                <a:ea typeface="+mn-ea"/>
              </a:rPr>
              <a:t>　</a:t>
            </a:r>
            <a:r>
              <a:rPr lang="en-US" altLang="ja-JP" sz="1600" dirty="0" smtClean="0">
                <a:solidFill>
                  <a:schemeClr val="accent4"/>
                </a:solidFill>
                <a:latin typeface="+mn-ea"/>
                <a:ea typeface="+mn-ea"/>
              </a:rPr>
              <a:t>CBS504805</a:t>
            </a:r>
            <a:endParaRPr lang="en-US" altLang="ja-JP" sz="1600" dirty="0">
              <a:solidFill>
                <a:schemeClr val="accent4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99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6" y="3933056"/>
            <a:ext cx="83977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682462" y="632882"/>
            <a:ext cx="8113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66"/>
                </a:solidFill>
              </a:rPr>
              <a:t>How to </a:t>
            </a:r>
            <a:r>
              <a:rPr lang="en-US" altLang="ja-JP" sz="4000" dirty="0" smtClean="0">
                <a:solidFill>
                  <a:srgbClr val="000066"/>
                </a:solidFill>
              </a:rPr>
              <a:t>design </a:t>
            </a:r>
            <a:r>
              <a:rPr lang="en-US" altLang="ja-JP" sz="4000" dirty="0">
                <a:solidFill>
                  <a:srgbClr val="000066"/>
                </a:solidFill>
              </a:rPr>
              <a:t>the size of heatsink</a:t>
            </a:r>
            <a:endParaRPr lang="ja-JP" altLang="en-US" sz="4000" dirty="0">
              <a:solidFill>
                <a:srgbClr val="000066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 bwMode="auto">
          <a:xfrm>
            <a:off x="704528" y="1484784"/>
            <a:ext cx="8784976" cy="280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ja-JP" sz="2000" dirty="0">
                <a:latin typeface="+mn-ea"/>
              </a:rPr>
              <a:t>To ensure operation of </a:t>
            </a:r>
            <a:r>
              <a:rPr lang="en-US" altLang="ja-JP" sz="2000" dirty="0" smtClean="0">
                <a:latin typeface="+mn-ea"/>
              </a:rPr>
              <a:t>the power </a:t>
            </a:r>
            <a:r>
              <a:rPr lang="en-US" altLang="ja-JP" sz="2000" dirty="0">
                <a:latin typeface="+mn-ea"/>
              </a:rPr>
              <a:t>module, it is necessary to keep baseplate temperature within the allowable temperature limit. </a:t>
            </a:r>
            <a:endParaRPr lang="en-US" altLang="ja-JP" sz="2000" dirty="0" smtClean="0">
              <a:latin typeface="+mn-ea"/>
            </a:endParaRPr>
          </a:p>
          <a:p>
            <a:r>
              <a:rPr lang="en-US" altLang="ja-JP" sz="2000" dirty="0" smtClean="0">
                <a:latin typeface="+mn-ea"/>
              </a:rPr>
              <a:t>The </a:t>
            </a:r>
            <a:r>
              <a:rPr lang="en-US" altLang="ja-JP" sz="2000" dirty="0">
                <a:latin typeface="+mn-ea"/>
              </a:rPr>
              <a:t>heat dissipation structure (the size of the heat sink </a:t>
            </a:r>
            <a:r>
              <a:rPr lang="en-US" altLang="ja-JP" sz="2000" dirty="0" smtClean="0">
                <a:latin typeface="+mn-ea"/>
              </a:rPr>
              <a:t>and presence/absence </a:t>
            </a:r>
            <a:r>
              <a:rPr lang="en-US" altLang="ja-JP" sz="2000" dirty="0">
                <a:latin typeface="+mn-ea"/>
              </a:rPr>
              <a:t>of the fan etc.) also has an influence on the </a:t>
            </a:r>
            <a:r>
              <a:rPr lang="en-US" altLang="ja-JP" sz="2000" dirty="0" smtClean="0">
                <a:latin typeface="+mn-ea"/>
              </a:rPr>
              <a:t>exterior and dimension of </a:t>
            </a:r>
            <a:r>
              <a:rPr lang="en-US" altLang="ja-JP" sz="2000" dirty="0">
                <a:latin typeface="+mn-ea"/>
              </a:rPr>
              <a:t>the equipment, and designing in advance is important.</a:t>
            </a:r>
          </a:p>
          <a:p>
            <a:r>
              <a:rPr lang="en-US" altLang="ja-JP" sz="2000" dirty="0" smtClean="0"/>
              <a:t>Eventually, measuring the temperature with the actual application is required.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96616" y="6381328"/>
            <a:ext cx="5545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Fig.1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About </a:t>
            </a:r>
            <a:r>
              <a:rPr lang="en-US" altLang="ja-JP" dirty="0"/>
              <a:t>heat radiation design of power </a:t>
            </a:r>
            <a:r>
              <a:rPr lang="en-US" altLang="ja-JP" dirty="0" smtClean="0"/>
              <a:t>modules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 bwMode="auto">
          <a:xfrm>
            <a:off x="488504" y="5445224"/>
            <a:ext cx="2664296" cy="540060"/>
          </a:xfrm>
          <a:prstGeom prst="wedgeRoundRectCallout">
            <a:avLst>
              <a:gd name="adj1" fmla="val 40724"/>
              <a:gd name="adj2" fmla="val -9376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200" dirty="0"/>
              <a:t>Is it possible to use without a fan?</a:t>
            </a:r>
          </a:p>
        </p:txBody>
      </p:sp>
      <p:sp>
        <p:nvSpPr>
          <p:cNvPr id="5" name="角丸四角形吹き出し 4"/>
          <p:cNvSpPr/>
          <p:nvPr/>
        </p:nvSpPr>
        <p:spPr bwMode="auto">
          <a:xfrm>
            <a:off x="6465168" y="3933056"/>
            <a:ext cx="3168352" cy="468052"/>
          </a:xfrm>
          <a:prstGeom prst="wedgeRoundRectCallout">
            <a:avLst>
              <a:gd name="adj1" fmla="val -40013"/>
              <a:gd name="adj2" fmla="val 7249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200" dirty="0"/>
              <a:t>How much air volume is necessary?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サブタイトル 2"/>
          <p:cNvSpPr txBox="1">
            <a:spLocks/>
          </p:cNvSpPr>
          <p:nvPr/>
        </p:nvSpPr>
        <p:spPr bwMode="auto">
          <a:xfrm>
            <a:off x="848544" y="764704"/>
            <a:ext cx="828092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solidFill>
                  <a:srgbClr val="000066"/>
                </a:solidFill>
              </a:rPr>
              <a:t>①</a:t>
            </a:r>
            <a:r>
              <a:rPr lang="en-US" altLang="ja-JP" sz="2400" dirty="0" smtClean="0">
                <a:solidFill>
                  <a:srgbClr val="000066"/>
                </a:solidFill>
              </a:rPr>
              <a:t>Baseplate </a:t>
            </a:r>
            <a:r>
              <a:rPr lang="en-US" altLang="ja-JP" sz="2400" dirty="0">
                <a:solidFill>
                  <a:srgbClr val="000066"/>
                </a:solidFill>
              </a:rPr>
              <a:t>T</a:t>
            </a:r>
            <a:r>
              <a:rPr lang="en-US" altLang="ja-JP" sz="2400" dirty="0" smtClean="0">
                <a:solidFill>
                  <a:srgbClr val="000066"/>
                </a:solidFill>
              </a:rPr>
              <a:t>emperature</a:t>
            </a:r>
            <a:endParaRPr lang="en-US" altLang="ja-JP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The </a:t>
            </a:r>
            <a:r>
              <a:rPr lang="en-US" altLang="ja-JP" sz="2400" dirty="0"/>
              <a:t>power </a:t>
            </a:r>
            <a:r>
              <a:rPr lang="en-US" altLang="ja-JP" sz="2400" dirty="0" smtClean="0"/>
              <a:t>module </a:t>
            </a:r>
            <a:r>
              <a:rPr lang="en-US" altLang="ja-JP" sz="2400" dirty="0"/>
              <a:t>is designed for </a:t>
            </a:r>
            <a:r>
              <a:rPr lang="en-US" altLang="ja-JP" sz="2400" dirty="0" smtClean="0"/>
              <a:t>using within the derating curve shown </a:t>
            </a:r>
            <a:r>
              <a:rPr lang="en-US" altLang="ja-JP" sz="2400" dirty="0"/>
              <a:t>in Figure 2. 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For example</a:t>
            </a:r>
            <a:r>
              <a:rPr lang="en-US" altLang="ja-JP" sz="2400" dirty="0"/>
              <a:t>, in the </a:t>
            </a:r>
            <a:r>
              <a:rPr lang="en-US" altLang="ja-JP" sz="2400" dirty="0" smtClean="0"/>
              <a:t>CBS </a:t>
            </a:r>
            <a:r>
              <a:rPr lang="en-US" altLang="ja-JP" sz="2400" dirty="0"/>
              <a:t>series, </a:t>
            </a:r>
            <a:r>
              <a:rPr lang="en-US" altLang="ja-JP" sz="2400" dirty="0" smtClean="0"/>
              <a:t>the maximum temperature of baseplate at 100% load is 85</a:t>
            </a:r>
            <a:r>
              <a:rPr lang="ja-JP" altLang="en-US" sz="2400" dirty="0" smtClean="0"/>
              <a:t>℃ </a:t>
            </a:r>
            <a:r>
              <a:rPr lang="en-US" altLang="ja-JP" sz="2400" dirty="0" smtClean="0"/>
              <a:t>and should not exceed the derating curve.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28664" y="6309320"/>
            <a:ext cx="66607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Fig.2</a:t>
            </a:r>
            <a:r>
              <a:rPr lang="ja-JP" altLang="en-US" dirty="0" smtClean="0"/>
              <a:t>　</a:t>
            </a:r>
            <a:r>
              <a:rPr lang="en-US" altLang="ja-JP" dirty="0"/>
              <a:t>Derating curves </a:t>
            </a:r>
            <a:r>
              <a:rPr lang="en-US" altLang="ja-JP" dirty="0" smtClean="0"/>
              <a:t>by </a:t>
            </a:r>
            <a:r>
              <a:rPr lang="en-US" altLang="ja-JP" dirty="0"/>
              <a:t>the aluminum base plate temperature</a:t>
            </a:r>
            <a:endParaRPr kumimoji="1" lang="ja-JP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3429000"/>
            <a:ext cx="61918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サブタイトル 2"/>
          <p:cNvSpPr txBox="1">
            <a:spLocks/>
          </p:cNvSpPr>
          <p:nvPr/>
        </p:nvSpPr>
        <p:spPr bwMode="auto">
          <a:xfrm>
            <a:off x="776536" y="692696"/>
            <a:ext cx="8280920" cy="64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ja-JP" altLang="en-US" sz="2400" dirty="0" smtClean="0">
                <a:solidFill>
                  <a:srgbClr val="000066"/>
                </a:solidFill>
                <a:latin typeface="+mn-ea"/>
              </a:rPr>
              <a:t>②</a:t>
            </a:r>
            <a:r>
              <a:rPr lang="en-US" altLang="ja-JP" sz="2400" dirty="0" smtClean="0">
                <a:solidFill>
                  <a:srgbClr val="000066"/>
                </a:solidFill>
                <a:latin typeface="+mn-ea"/>
              </a:rPr>
              <a:t>Efficiency of </a:t>
            </a:r>
            <a:r>
              <a:rPr lang="en-US" altLang="ja-JP" sz="2400" dirty="0" smtClean="0">
                <a:solidFill>
                  <a:srgbClr val="000066"/>
                </a:solidFill>
              </a:rPr>
              <a:t>Power Supply </a:t>
            </a:r>
            <a:r>
              <a:rPr lang="en-US" altLang="ja-JP" sz="2400" dirty="0" smtClean="0">
                <a:solidFill>
                  <a:srgbClr val="000066"/>
                </a:solidFill>
                <a:latin typeface="+mn-ea"/>
              </a:rPr>
              <a:t>and </a:t>
            </a:r>
            <a:r>
              <a:rPr lang="en-US" altLang="ja-JP" sz="2400" dirty="0">
                <a:solidFill>
                  <a:srgbClr val="000066"/>
                </a:solidFill>
                <a:latin typeface="+mn-ea"/>
              </a:rPr>
              <a:t>Dissipation </a:t>
            </a:r>
            <a:r>
              <a:rPr lang="en-US" altLang="ja-JP" sz="2400" dirty="0" smtClean="0">
                <a:solidFill>
                  <a:srgbClr val="000066"/>
                </a:solidFill>
                <a:latin typeface="+mn-ea"/>
              </a:rPr>
              <a:t>power</a:t>
            </a:r>
          </a:p>
          <a:p>
            <a:pPr>
              <a:buNone/>
            </a:pPr>
            <a:r>
              <a:rPr lang="ja-JP" altLang="en-US" sz="2400" dirty="0" smtClean="0">
                <a:latin typeface="+mn-ea"/>
              </a:rPr>
              <a:t>　</a:t>
            </a:r>
            <a:endParaRPr lang="en-US" altLang="ja-JP" sz="2000" dirty="0" smtClean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198" y="3513151"/>
            <a:ext cx="5391599" cy="287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2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406"/>
          <a:stretch/>
        </p:blipFill>
        <p:spPr bwMode="auto">
          <a:xfrm>
            <a:off x="6441469" y="3537375"/>
            <a:ext cx="278370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600899" y="6412686"/>
            <a:ext cx="56563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Fig.3</a:t>
            </a:r>
            <a:r>
              <a:rPr lang="ja-JP" altLang="en-US" dirty="0" smtClean="0"/>
              <a:t>　</a:t>
            </a:r>
            <a:r>
              <a:rPr lang="en-US" altLang="ja-JP" dirty="0"/>
              <a:t> Power supply e</a:t>
            </a:r>
            <a:r>
              <a:rPr lang="en-US" altLang="ja-JP" dirty="0">
                <a:latin typeface="+mn-ea"/>
              </a:rPr>
              <a:t>fficiency and Dissipation power</a:t>
            </a:r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 bwMode="auto">
          <a:xfrm>
            <a:off x="776536" y="1341131"/>
            <a:ext cx="87129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ja-JP" sz="1600" dirty="0" smtClean="0">
                <a:latin typeface="+mn-ea"/>
              </a:rPr>
              <a:t>Not </a:t>
            </a:r>
            <a:r>
              <a:rPr lang="en-US" altLang="ja-JP" sz="1600" dirty="0">
                <a:latin typeface="+mn-ea"/>
              </a:rPr>
              <a:t>all of the input power is converted to output power, </a:t>
            </a:r>
            <a:r>
              <a:rPr lang="en-US" altLang="ja-JP" sz="1600" dirty="0" smtClean="0">
                <a:latin typeface="+mn-ea"/>
              </a:rPr>
              <a:t> and some </a:t>
            </a:r>
            <a:r>
              <a:rPr lang="en-US" altLang="ja-JP" sz="1600" dirty="0">
                <a:latin typeface="+mn-ea"/>
              </a:rPr>
              <a:t>loss is dissipated </a:t>
            </a:r>
            <a:r>
              <a:rPr lang="en-US" altLang="ja-JP" sz="1600" dirty="0" smtClean="0">
                <a:latin typeface="+mn-ea"/>
              </a:rPr>
              <a:t>as 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heat from the power module.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To </a:t>
            </a:r>
            <a:r>
              <a:rPr lang="en-US" altLang="ja-JP" sz="1600" dirty="0">
                <a:latin typeface="+mn-ea"/>
              </a:rPr>
              <a:t>determine the internal power dissipation, </a:t>
            </a:r>
            <a:r>
              <a:rPr lang="en-US" altLang="ja-JP" sz="1600" dirty="0" smtClean="0">
                <a:latin typeface="+mn-ea"/>
              </a:rPr>
              <a:t>1 </a:t>
            </a:r>
            <a:r>
              <a:rPr lang="en-US" altLang="ja-JP" sz="1600" dirty="0">
                <a:latin typeface="+mn-ea"/>
              </a:rPr>
              <a:t>- 2 % margin of the efficiency </a:t>
            </a:r>
            <a:r>
              <a:rPr lang="en-US" altLang="ja-JP" sz="1600" dirty="0" smtClean="0">
                <a:latin typeface="+mn-ea"/>
              </a:rPr>
              <a:t>shall be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considered to select sufficient heatsink.</a:t>
            </a:r>
            <a:r>
              <a:rPr lang="en-US" altLang="ja-JP" sz="1600" dirty="0">
                <a:latin typeface="+mn-ea"/>
              </a:rPr>
              <a:t> </a:t>
            </a:r>
            <a:endParaRPr lang="en-US" altLang="ja-JP" sz="1600" dirty="0" smtClean="0">
              <a:latin typeface="+mn-ea"/>
            </a:endParaRP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Efficiency </a:t>
            </a:r>
            <a:r>
              <a:rPr lang="en-US" altLang="ja-JP" sz="1600" dirty="0">
                <a:latin typeface="+mn-ea"/>
              </a:rPr>
              <a:t>is defined as </a:t>
            </a:r>
            <a:r>
              <a:rPr lang="en-US" altLang="ja-JP" sz="1600" dirty="0" smtClean="0">
                <a:latin typeface="+mn-ea"/>
              </a:rPr>
              <a:t>the percentage </a:t>
            </a:r>
            <a:r>
              <a:rPr lang="en-US" altLang="ja-JP" sz="1600" dirty="0">
                <a:latin typeface="+mn-ea"/>
              </a:rPr>
              <a:t>of </a:t>
            </a:r>
            <a:r>
              <a:rPr lang="en-US" altLang="ja-JP" sz="1600" dirty="0" smtClean="0">
                <a:latin typeface="+mn-ea"/>
              </a:rPr>
              <a:t>Output power vs Input </a:t>
            </a:r>
            <a:r>
              <a:rPr lang="en-US" altLang="ja-JP" sz="1600" dirty="0">
                <a:latin typeface="+mn-ea"/>
              </a:rPr>
              <a:t>power. 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Efficiency </a:t>
            </a:r>
            <a:r>
              <a:rPr lang="en-US" altLang="ja-JP" sz="1600" dirty="0">
                <a:latin typeface="+mn-ea"/>
              </a:rPr>
              <a:t>(</a:t>
            </a:r>
            <a:r>
              <a:rPr lang="en-US" altLang="ja-JP" sz="1600" dirty="0" smtClean="0">
                <a:latin typeface="+mn-ea"/>
              </a:rPr>
              <a:t>E) depends </a:t>
            </a:r>
            <a:r>
              <a:rPr lang="en-US" altLang="ja-JP" sz="1600" dirty="0">
                <a:latin typeface="+mn-ea"/>
              </a:rPr>
              <a:t>on </a:t>
            </a:r>
            <a:r>
              <a:rPr lang="en-US" altLang="ja-JP" sz="1600" dirty="0" smtClean="0">
                <a:latin typeface="+mn-ea"/>
              </a:rPr>
              <a:t>the input </a:t>
            </a:r>
            <a:r>
              <a:rPr lang="en-US" altLang="ja-JP" sz="1600" dirty="0">
                <a:latin typeface="+mn-ea"/>
              </a:rPr>
              <a:t>voltage and output </a:t>
            </a:r>
            <a:r>
              <a:rPr lang="en-US" altLang="ja-JP" sz="1600" dirty="0" smtClean="0">
                <a:latin typeface="+mn-ea"/>
              </a:rPr>
              <a:t>current.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Refer </a:t>
            </a:r>
            <a:r>
              <a:rPr lang="en-US" altLang="ja-JP" sz="1600" dirty="0">
                <a:latin typeface="+mn-ea"/>
              </a:rPr>
              <a:t>to the </a:t>
            </a:r>
            <a:r>
              <a:rPr lang="en-US" altLang="ja-JP" sz="1600" dirty="0" smtClean="0">
                <a:latin typeface="+mn-ea"/>
              </a:rPr>
              <a:t>TEST DATA.</a:t>
            </a:r>
            <a:endParaRPr lang="en-US" altLang="ja-JP" sz="2000" dirty="0" smtClean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サブタイトル 2"/>
          <p:cNvSpPr txBox="1">
            <a:spLocks/>
          </p:cNvSpPr>
          <p:nvPr/>
        </p:nvSpPr>
        <p:spPr bwMode="auto">
          <a:xfrm>
            <a:off x="848544" y="620688"/>
            <a:ext cx="8280920" cy="72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ja-JP" altLang="en-US" sz="2400" dirty="0">
                <a:solidFill>
                  <a:srgbClr val="000066"/>
                </a:solidFill>
                <a:latin typeface="+mn-ea"/>
              </a:rPr>
              <a:t>③</a:t>
            </a:r>
            <a:r>
              <a:rPr lang="ja-JP" altLang="en-US" sz="2400" dirty="0" smtClean="0">
                <a:solidFill>
                  <a:srgbClr val="000066"/>
                </a:solidFill>
                <a:latin typeface="+mn-ea"/>
                <a:cs typeface="Arial"/>
              </a:rPr>
              <a:t> Thermal </a:t>
            </a:r>
            <a:r>
              <a:rPr lang="ja-JP" altLang="en-US" sz="2400" dirty="0">
                <a:solidFill>
                  <a:srgbClr val="000066"/>
                </a:solidFill>
                <a:latin typeface="+mn-ea"/>
                <a:cs typeface="Arial"/>
              </a:rPr>
              <a:t>resistance </a:t>
            </a:r>
            <a:endParaRPr lang="en-US" altLang="ja-JP" sz="2400" dirty="0" smtClean="0">
              <a:solidFill>
                <a:srgbClr val="000066"/>
              </a:solidFill>
              <a:latin typeface="+mn-ea"/>
              <a:cs typeface="Arial"/>
            </a:endParaRPr>
          </a:p>
        </p:txBody>
      </p:sp>
      <p:pic>
        <p:nvPicPr>
          <p:cNvPr id="5" name="Picture 6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80" y="3399152"/>
            <a:ext cx="3188158" cy="17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04" y="3562005"/>
            <a:ext cx="2944884" cy="12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5157720"/>
            <a:ext cx="445438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792760" y="6488668"/>
            <a:ext cx="37497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Fig.4</a:t>
            </a:r>
            <a:r>
              <a:rPr lang="ja-JP" altLang="en-US" dirty="0" smtClean="0"/>
              <a:t>　</a:t>
            </a:r>
            <a:r>
              <a:rPr lang="en-US" altLang="ja-JP" dirty="0"/>
              <a:t> Model of thermal resistance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84222" y="5229200"/>
            <a:ext cx="4205282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+mn-ea"/>
                <a:ea typeface="+mn-ea"/>
              </a:rPr>
              <a:t>Contact thermal resistance is between baseplate and heat sink. </a:t>
            </a:r>
          </a:p>
          <a:p>
            <a:r>
              <a:rPr kumimoji="1" lang="en-US" altLang="ja-JP" sz="1100" dirty="0">
                <a:latin typeface="+mn-ea"/>
                <a:ea typeface="+mn-ea"/>
              </a:rPr>
              <a:t>To decrease the contact thermal resistance, please use thermal grease</a:t>
            </a:r>
          </a:p>
          <a:p>
            <a:r>
              <a:rPr kumimoji="1" lang="en-US" altLang="ja-JP" sz="1100" dirty="0">
                <a:latin typeface="+mn-ea"/>
                <a:ea typeface="+mn-ea"/>
              </a:rPr>
              <a:t>(low thermal resistance (0.2 - 0.3℃/W).</a:t>
            </a:r>
          </a:p>
          <a:p>
            <a:r>
              <a:rPr kumimoji="1" lang="en-US" altLang="ja-JP" sz="1100" dirty="0">
                <a:latin typeface="+mn-ea"/>
                <a:ea typeface="+mn-ea"/>
              </a:rPr>
              <a:t>The thermal grease shall apply to the baseplate thinly and uniformly..</a:t>
            </a:r>
            <a:endParaRPr kumimoji="1" lang="ja-JP" altLang="en-US" sz="1100" dirty="0">
              <a:latin typeface="+mn-ea"/>
              <a:ea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4475" y="1167134"/>
            <a:ext cx="8366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 most applications, heat will be conducted from the baseplate into an attached heat sink. 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 thermal resistance of heatsink shall be designed so that junction temperature becomes less than rated temperature by thermal calculation. </a:t>
            </a:r>
          </a:p>
          <a:p>
            <a:r>
              <a:rPr kumimoji="1" lang="en-US" altLang="ja-JP" dirty="0" smtClean="0"/>
              <a:t>As </a:t>
            </a:r>
            <a:r>
              <a:rPr kumimoji="1" lang="en-US" altLang="ja-JP" dirty="0"/>
              <a:t>shown in Fig.4, the </a:t>
            </a:r>
            <a:r>
              <a:rPr kumimoji="1" lang="en-US" altLang="ja-JP" dirty="0" smtClean="0"/>
              <a:t>heat dissipation and heatsink </a:t>
            </a:r>
            <a:r>
              <a:rPr kumimoji="1" lang="en-US" altLang="ja-JP" dirty="0"/>
              <a:t>can be modeled as </a:t>
            </a:r>
            <a:r>
              <a:rPr kumimoji="1" lang="en-US" altLang="ja-JP" dirty="0" smtClean="0"/>
              <a:t>a thermal circuit.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サブタイトル 2"/>
          <p:cNvSpPr txBox="1">
            <a:spLocks/>
          </p:cNvSpPr>
          <p:nvPr/>
        </p:nvSpPr>
        <p:spPr bwMode="auto">
          <a:xfrm>
            <a:off x="632520" y="620688"/>
            <a:ext cx="849694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ja-JP" altLang="en-US" sz="2400" dirty="0" smtClean="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rPr>
              <a:t>④</a:t>
            </a:r>
            <a:r>
              <a:rPr lang="en-US" altLang="ja-JP" sz="2400" dirty="0" smtClean="0">
                <a:solidFill>
                  <a:srgbClr val="000066"/>
                </a:solidFill>
              </a:rPr>
              <a:t>Heat </a:t>
            </a:r>
            <a:r>
              <a:rPr lang="en-US" altLang="ja-JP" sz="2400" dirty="0">
                <a:solidFill>
                  <a:srgbClr val="000066"/>
                </a:solidFill>
              </a:rPr>
              <a:t>sink </a:t>
            </a:r>
            <a:r>
              <a:rPr lang="en-US" altLang="ja-JP" sz="2400" dirty="0" smtClean="0">
                <a:solidFill>
                  <a:srgbClr val="000066"/>
                </a:solidFill>
              </a:rPr>
              <a:t>mounting</a:t>
            </a:r>
          </a:p>
        </p:txBody>
      </p:sp>
      <p:pic>
        <p:nvPicPr>
          <p:cNvPr id="5" name="Picture 6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7" y="4546584"/>
            <a:ext cx="5103543" cy="11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4486821"/>
            <a:ext cx="4176464" cy="127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317952" y="6011996"/>
            <a:ext cx="2582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Fig.6</a:t>
            </a:r>
            <a:r>
              <a:rPr lang="ja-JP" altLang="en-US" dirty="0" smtClean="0"/>
              <a:t>　</a:t>
            </a:r>
            <a:r>
              <a:rPr lang="en-US" altLang="ja-JP" dirty="0"/>
              <a:t> </a:t>
            </a:r>
            <a:r>
              <a:rPr lang="en-US" altLang="ja-JP" dirty="0" smtClean="0"/>
              <a:t>Tightening order</a:t>
            </a:r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08584" y="5986228"/>
            <a:ext cx="29249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Fig.5</a:t>
            </a:r>
            <a:r>
              <a:rPr lang="ja-JP" altLang="en-US" dirty="0" smtClean="0"/>
              <a:t>　</a:t>
            </a:r>
            <a:r>
              <a:rPr lang="en-US" altLang="ja-JP" dirty="0"/>
              <a:t>Heat sink mounting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2467" y="1167134"/>
            <a:ext cx="8366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interface of the baseplate and heat sink is smooth, flat and free of debris.</a:t>
            </a:r>
          </a:p>
          <a:p>
            <a:r>
              <a:rPr kumimoji="1" lang="en-US" altLang="ja-JP" dirty="0"/>
              <a:t>If the heatsink and the baseplate aren't contacted sufficiently, contact thermal resistance would increase and heat radiation becomes insufficient.</a:t>
            </a:r>
          </a:p>
          <a:p>
            <a:r>
              <a:rPr kumimoji="1" lang="en-US" altLang="ja-JP" dirty="0"/>
              <a:t>Either thermal grease or thermal pads shall be used for sufficient thermal conduction.</a:t>
            </a:r>
          </a:p>
          <a:p>
            <a:r>
              <a:rPr kumimoji="1" lang="en-US" altLang="ja-JP" dirty="0"/>
              <a:t>To install the heat sink, screws shall be tightened at all four mounting holes.</a:t>
            </a:r>
          </a:p>
          <a:p>
            <a:r>
              <a:rPr kumimoji="1" lang="en-US" altLang="ja-JP" dirty="0"/>
              <a:t>When mounting heat sinks to modules, screws shall be tightened uniform torque.</a:t>
            </a:r>
          </a:p>
          <a:p>
            <a:r>
              <a:rPr kumimoji="1" lang="en-US" altLang="ja-JP" dirty="0"/>
              <a:t>The following tightening order should be applied.</a:t>
            </a:r>
          </a:p>
        </p:txBody>
      </p:sp>
    </p:spTree>
    <p:extLst>
      <p:ext uri="{BB962C8B-B14F-4D97-AF65-F5344CB8AC3E}">
        <p14:creationId xmlns:p14="http://schemas.microsoft.com/office/powerpoint/2010/main" val="1713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サブタイトル 2"/>
          <p:cNvSpPr txBox="1">
            <a:spLocks/>
          </p:cNvSpPr>
          <p:nvPr/>
        </p:nvSpPr>
        <p:spPr bwMode="auto">
          <a:xfrm>
            <a:off x="488504" y="620688"/>
            <a:ext cx="828092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ja-JP" altLang="en-US" sz="2400" dirty="0" smtClean="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rPr>
              <a:t>⑤</a:t>
            </a:r>
            <a:r>
              <a:rPr lang="en-US" altLang="ja-JP" sz="2400" dirty="0" smtClean="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rPr>
              <a:t>Installation </a:t>
            </a:r>
            <a:r>
              <a:rPr lang="en-US" altLang="ja-JP" sz="2400" dirty="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rPr>
              <a:t>of </a:t>
            </a:r>
            <a:r>
              <a:rPr lang="en-US" altLang="ja-JP" sz="2400" dirty="0" smtClean="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rPr>
              <a:t>modules</a:t>
            </a:r>
          </a:p>
          <a:p>
            <a:pPr>
              <a:buNone/>
            </a:pP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　　</a:t>
            </a:r>
            <a:endParaRPr lang="en-US" altLang="ja-JP" sz="160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7" name="Picture 6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268760"/>
            <a:ext cx="5112568" cy="191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077072"/>
            <a:ext cx="4840766" cy="172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44" y="1114664"/>
            <a:ext cx="3831851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72480" y="3257579"/>
            <a:ext cx="3642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Mount the module not to </a:t>
            </a:r>
            <a:r>
              <a:rPr kumimoji="1" lang="en-US" altLang="ja-JP" sz="1600" dirty="0" smtClean="0"/>
              <a:t>block </a:t>
            </a:r>
            <a:r>
              <a:rPr kumimoji="1" lang="en-US" altLang="ja-JP" sz="1600" dirty="0"/>
              <a:t>airflow 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for </a:t>
            </a:r>
            <a:r>
              <a:rPr kumimoji="1" lang="en-US" altLang="ja-JP" sz="1600" dirty="0"/>
              <a:t>other modules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6368" y="5877272"/>
            <a:ext cx="6076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Avoid blocking the airflow to the modules with other components.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29754" y="3276272"/>
            <a:ext cx="3271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Use a heat sink with vertical fins along the natural convection.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68257" y="6381328"/>
            <a:ext cx="32111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/>
                </a:solidFill>
                <a:latin typeface="+mn-ea"/>
                <a:ea typeface="+mn-ea"/>
              </a:rPr>
              <a:t>Fig.7</a:t>
            </a:r>
            <a:r>
              <a:rPr lang="ja-JP" altLang="en-US" dirty="0" smtClean="0">
                <a:solidFill>
                  <a:schemeClr val="accent4"/>
                </a:solidFill>
                <a:latin typeface="+mn-ea"/>
                <a:ea typeface="+mn-ea"/>
              </a:rPr>
              <a:t>　</a:t>
            </a:r>
            <a:r>
              <a:rPr lang="en-US" altLang="ja-JP" dirty="0">
                <a:solidFill>
                  <a:schemeClr val="accent4"/>
                </a:solidFill>
                <a:latin typeface="+mn-ea"/>
                <a:ea typeface="+mn-ea"/>
              </a:rPr>
              <a:t> Installation of modules</a:t>
            </a:r>
          </a:p>
        </p:txBody>
      </p:sp>
    </p:spTree>
    <p:extLst>
      <p:ext uri="{BB962C8B-B14F-4D97-AF65-F5344CB8AC3E}">
        <p14:creationId xmlns:p14="http://schemas.microsoft.com/office/powerpoint/2010/main" val="4748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サブタイトル 2"/>
          <p:cNvSpPr txBox="1">
            <a:spLocks/>
          </p:cNvSpPr>
          <p:nvPr/>
        </p:nvSpPr>
        <p:spPr bwMode="auto">
          <a:xfrm>
            <a:off x="632520" y="692697"/>
            <a:ext cx="828092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Thermal </a:t>
            </a:r>
            <a:r>
              <a:rPr lang="en-US" altLang="ja-JP" sz="2800" dirty="0">
                <a:solidFill>
                  <a:srgbClr val="000066"/>
                </a:solidFill>
                <a:latin typeface="+mn-ea"/>
              </a:rPr>
              <a:t>design </a:t>
            </a: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example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628800"/>
            <a:ext cx="8496944" cy="7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51" y="2622504"/>
            <a:ext cx="769382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2520" y="1290246"/>
            <a:ext cx="7489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accent4"/>
                </a:solidFill>
                <a:latin typeface="+mn-ea"/>
              </a:rPr>
              <a:t>The following process describes thermal design with an example of CBS504805.</a:t>
            </a:r>
          </a:p>
        </p:txBody>
      </p:sp>
    </p:spTree>
    <p:extLst>
      <p:ext uri="{BB962C8B-B14F-4D97-AF65-F5344CB8AC3E}">
        <p14:creationId xmlns:p14="http://schemas.microsoft.com/office/powerpoint/2010/main" val="17329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5" t="39572" r="25467" b="14199"/>
          <a:stretch/>
        </p:blipFill>
        <p:spPr bwMode="auto">
          <a:xfrm>
            <a:off x="401706" y="2872618"/>
            <a:ext cx="3479131" cy="312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320" y="-4093"/>
            <a:ext cx="2025228" cy="6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632520" y="692697"/>
            <a:ext cx="828092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Thermal </a:t>
            </a:r>
            <a:r>
              <a:rPr lang="en-US" altLang="ja-JP" sz="2800" dirty="0">
                <a:solidFill>
                  <a:srgbClr val="000066"/>
                </a:solidFill>
                <a:latin typeface="+mn-ea"/>
              </a:rPr>
              <a:t>design </a:t>
            </a:r>
            <a:r>
              <a:rPr lang="en-US" altLang="ja-JP" sz="2800" dirty="0" smtClean="0">
                <a:solidFill>
                  <a:srgbClr val="000066"/>
                </a:solidFill>
                <a:latin typeface="+mn-ea"/>
              </a:rPr>
              <a:t>example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89"/>
          <a:stretch/>
        </p:blipFill>
        <p:spPr bwMode="auto">
          <a:xfrm>
            <a:off x="760440" y="1613952"/>
            <a:ext cx="8883964" cy="95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064568" y="6236383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Fig.9 </a:t>
            </a:r>
            <a:r>
              <a:rPr kumimoji="1" lang="en-US" altLang="ja-JP" sz="1400" dirty="0"/>
              <a:t>F-CBS-F1 (external view) </a:t>
            </a:r>
            <a:endParaRPr kumimoji="1" lang="ja-JP" altLang="en-U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8"/>
          <a:stretch/>
        </p:blipFill>
        <p:spPr bwMode="auto">
          <a:xfrm>
            <a:off x="3991880" y="3212976"/>
            <a:ext cx="5779663" cy="81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22" y="4254626"/>
            <a:ext cx="3358581" cy="21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202422" y="6364207"/>
            <a:ext cx="3567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Fig.10 Heat sink </a:t>
            </a:r>
            <a:r>
              <a:rPr kumimoji="1" lang="en-US" altLang="ja-JP" sz="1400" dirty="0" smtClean="0"/>
              <a:t>thermal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resistance curves</a:t>
            </a:r>
            <a:endParaRPr kumimoji="1" lang="ja-JP" altLang="en-US" sz="1400" dirty="0"/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7833320" y="400506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7960559" y="3717032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/>
              <a:t>Fig.10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4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FRProposal">
  <a:themeElements>
    <a:clrScheme name="FRProposa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FR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FRPropos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F02116C-E777-4222-BC85-6F180BD91F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FRProposal</Template>
  <TotalTime>1792</TotalTime>
  <Words>567</Words>
  <Application>Microsoft Office PowerPoint</Application>
  <PresentationFormat>A4 210 x 297 mm</PresentationFormat>
  <Paragraphs>85</Paragraphs>
  <Slides>14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FRProposal</vt:lpstr>
      <vt:lpstr>How to design the size of heatsink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Reliability / failure rate</dc:title>
  <dc:creator>椎名 智史</dc:creator>
  <cp:lastModifiedBy>椎名 智史</cp:lastModifiedBy>
  <cp:revision>96</cp:revision>
  <cp:lastPrinted>1601-01-01T00:00:00Z</cp:lastPrinted>
  <dcterms:created xsi:type="dcterms:W3CDTF">2018-06-08T09:33:15Z</dcterms:created>
  <dcterms:modified xsi:type="dcterms:W3CDTF">2019-01-24T01:21:00Z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TC060891601041</vt:lpwstr>
  </property>
</Properties>
</file>